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HK Grotesk" panose="020B0604020202020204" charset="-94"/>
      <p:regular r:id="rId22"/>
    </p:embeddedFont>
    <p:embeddedFont>
      <p:font typeface="HK Grotesk Bold" panose="020B0604020202020204" charset="-9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svg"/><Relationship Id="rId7"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8389" r="-18389"/>
            </a:stretch>
          </a:blipFill>
        </p:spPr>
        <p:txBody>
          <a:bodyPr/>
          <a:lstStyle/>
          <a:p>
            <a:endParaRPr lang="en-US"/>
          </a:p>
        </p:txBody>
      </p:sp>
      <p:sp>
        <p:nvSpPr>
          <p:cNvPr id="3" name="Freeform 3"/>
          <p:cNvSpPr/>
          <p:nvPr/>
        </p:nvSpPr>
        <p:spPr>
          <a:xfrm>
            <a:off x="14968674" y="0"/>
            <a:ext cx="3319326" cy="3319326"/>
          </a:xfrm>
          <a:custGeom>
            <a:avLst/>
            <a:gdLst/>
            <a:ahLst/>
            <a:cxnLst/>
            <a:rect l="l" t="t" r="r" b="b"/>
            <a:pathLst>
              <a:path w="3319326" h="3319326">
                <a:moveTo>
                  <a:pt x="0" y="0"/>
                </a:moveTo>
                <a:lnTo>
                  <a:pt x="3319326" y="0"/>
                </a:lnTo>
                <a:lnTo>
                  <a:pt x="3319326" y="3319326"/>
                </a:lnTo>
                <a:lnTo>
                  <a:pt x="0" y="3319326"/>
                </a:lnTo>
                <a:lnTo>
                  <a:pt x="0" y="0"/>
                </a:lnTo>
                <a:close/>
              </a:path>
            </a:pathLst>
          </a:custGeom>
          <a:blipFill>
            <a:blip r:embed="rId3"/>
            <a:stretch>
              <a:fillRect/>
            </a:stretch>
          </a:blipFill>
        </p:spPr>
        <p:txBody>
          <a:bodyPr/>
          <a:lstStyle/>
          <a:p>
            <a:endParaRPr lang="en-US"/>
          </a:p>
        </p:txBody>
      </p:sp>
      <p:sp>
        <p:nvSpPr>
          <p:cNvPr id="4" name="Freeform 4"/>
          <p:cNvSpPr/>
          <p:nvPr/>
        </p:nvSpPr>
        <p:spPr>
          <a:xfrm>
            <a:off x="557399" y="649495"/>
            <a:ext cx="2151063" cy="2020336"/>
          </a:xfrm>
          <a:custGeom>
            <a:avLst/>
            <a:gdLst/>
            <a:ahLst/>
            <a:cxnLst/>
            <a:rect l="l" t="t" r="r" b="b"/>
            <a:pathLst>
              <a:path w="2151063" h="2020336">
                <a:moveTo>
                  <a:pt x="0" y="0"/>
                </a:moveTo>
                <a:lnTo>
                  <a:pt x="2151063" y="0"/>
                </a:lnTo>
                <a:lnTo>
                  <a:pt x="2151063" y="2020336"/>
                </a:lnTo>
                <a:lnTo>
                  <a:pt x="0" y="202033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212379" y="3394796"/>
            <a:ext cx="15863241" cy="2200275"/>
          </a:xfrm>
          <a:prstGeom prst="rect">
            <a:avLst/>
          </a:prstGeom>
        </p:spPr>
        <p:txBody>
          <a:bodyPr lIns="0" tIns="0" rIns="0" bIns="0" rtlCol="0" anchor="t">
            <a:spAutoFit/>
          </a:bodyPr>
          <a:lstStyle/>
          <a:p>
            <a:pPr algn="ctr">
              <a:lnSpc>
                <a:spcPts val="8640"/>
              </a:lnSpc>
            </a:pPr>
            <a:r>
              <a:rPr lang="en-US" sz="7200" b="1">
                <a:solidFill>
                  <a:srgbClr val="FFFFFF"/>
                </a:solidFill>
                <a:latin typeface="HK Grotesk Bold"/>
                <a:ea typeface="HK Grotesk Bold"/>
                <a:cs typeface="HK Grotesk Bold"/>
                <a:sym typeface="HK Grotesk Bold"/>
              </a:rPr>
              <a:t>Machine Learning Approach to Anemia Detection</a:t>
            </a:r>
          </a:p>
        </p:txBody>
      </p:sp>
      <p:sp>
        <p:nvSpPr>
          <p:cNvPr id="6" name="TextBox 6"/>
          <p:cNvSpPr txBox="1"/>
          <p:nvPr/>
        </p:nvSpPr>
        <p:spPr>
          <a:xfrm>
            <a:off x="2708462" y="7396309"/>
            <a:ext cx="3581325" cy="2142976"/>
          </a:xfrm>
          <a:prstGeom prst="rect">
            <a:avLst/>
          </a:prstGeom>
        </p:spPr>
        <p:txBody>
          <a:bodyPr lIns="0" tIns="0" rIns="0" bIns="0" rtlCol="0" anchor="t">
            <a:spAutoFit/>
          </a:bodyPr>
          <a:lstStyle/>
          <a:p>
            <a:pPr algn="ctr">
              <a:lnSpc>
                <a:spcPts val="4200"/>
              </a:lnSpc>
            </a:pPr>
            <a:r>
              <a:rPr lang="en-US" sz="3500">
                <a:solidFill>
                  <a:srgbClr val="FFFFFF"/>
                </a:solidFill>
                <a:latin typeface="HK Grotesk"/>
                <a:ea typeface="HK Grotesk"/>
                <a:cs typeface="HK Grotesk"/>
                <a:sym typeface="HK Grotesk"/>
              </a:rPr>
              <a:t>CSE 150121004 </a:t>
            </a:r>
          </a:p>
          <a:p>
            <a:pPr algn="ctr">
              <a:lnSpc>
                <a:spcPts val="4200"/>
              </a:lnSpc>
            </a:pPr>
            <a:r>
              <a:rPr lang="en-US" sz="3500">
                <a:solidFill>
                  <a:srgbClr val="FFFFFF"/>
                </a:solidFill>
                <a:latin typeface="HK Grotesk"/>
                <a:ea typeface="HK Grotesk"/>
                <a:cs typeface="HK Grotesk"/>
                <a:sym typeface="HK Grotesk"/>
              </a:rPr>
              <a:t>CSE 150120043 </a:t>
            </a:r>
          </a:p>
          <a:p>
            <a:pPr algn="ctr">
              <a:lnSpc>
                <a:spcPts val="4200"/>
              </a:lnSpc>
            </a:pPr>
            <a:r>
              <a:rPr lang="en-US" sz="3500">
                <a:solidFill>
                  <a:srgbClr val="FFFFFF"/>
                </a:solidFill>
                <a:latin typeface="HK Grotesk"/>
                <a:ea typeface="HK Grotesk"/>
                <a:cs typeface="HK Grotesk"/>
                <a:sym typeface="HK Grotesk"/>
              </a:rPr>
              <a:t>CHE 150619006 </a:t>
            </a:r>
          </a:p>
          <a:p>
            <a:pPr algn="ctr">
              <a:lnSpc>
                <a:spcPts val="4200"/>
              </a:lnSpc>
            </a:pPr>
            <a:r>
              <a:rPr lang="en-US" sz="3500">
                <a:solidFill>
                  <a:srgbClr val="FFFFFF"/>
                </a:solidFill>
                <a:latin typeface="HK Grotesk"/>
                <a:ea typeface="HK Grotesk"/>
                <a:cs typeface="HK Grotesk"/>
                <a:sym typeface="HK Grotesk"/>
              </a:rPr>
              <a:t>BIO 150820053 </a:t>
            </a:r>
          </a:p>
        </p:txBody>
      </p:sp>
      <p:sp>
        <p:nvSpPr>
          <p:cNvPr id="7" name="TextBox 7"/>
          <p:cNvSpPr txBox="1"/>
          <p:nvPr/>
        </p:nvSpPr>
        <p:spPr>
          <a:xfrm>
            <a:off x="7571655" y="5888430"/>
            <a:ext cx="3144691" cy="896546"/>
          </a:xfrm>
          <a:prstGeom prst="rect">
            <a:avLst/>
          </a:prstGeom>
        </p:spPr>
        <p:txBody>
          <a:bodyPr lIns="0" tIns="0" rIns="0" bIns="0" rtlCol="0" anchor="t">
            <a:spAutoFit/>
          </a:bodyPr>
          <a:lstStyle/>
          <a:p>
            <a:pPr algn="ctr">
              <a:lnSpc>
                <a:spcPts val="7279"/>
              </a:lnSpc>
            </a:pPr>
            <a:r>
              <a:rPr lang="en-US" sz="5199" b="1">
                <a:solidFill>
                  <a:srgbClr val="FFFFFF"/>
                </a:solidFill>
                <a:latin typeface="HK Grotesk Bold"/>
                <a:ea typeface="HK Grotesk Bold"/>
                <a:cs typeface="HK Grotesk Bold"/>
                <a:sym typeface="HK Grotesk Bold"/>
              </a:rPr>
              <a:t>Group 3</a:t>
            </a:r>
          </a:p>
        </p:txBody>
      </p:sp>
      <p:sp>
        <p:nvSpPr>
          <p:cNvPr id="8" name="TextBox 8"/>
          <p:cNvSpPr txBox="1"/>
          <p:nvPr/>
        </p:nvSpPr>
        <p:spPr>
          <a:xfrm>
            <a:off x="3998668" y="831580"/>
            <a:ext cx="10290664" cy="1838251"/>
          </a:xfrm>
          <a:prstGeom prst="rect">
            <a:avLst/>
          </a:prstGeom>
        </p:spPr>
        <p:txBody>
          <a:bodyPr lIns="0" tIns="0" rIns="0" bIns="0" rtlCol="0" anchor="t">
            <a:spAutoFit/>
          </a:bodyPr>
          <a:lstStyle/>
          <a:p>
            <a:pPr algn="ctr">
              <a:lnSpc>
                <a:spcPts val="7200"/>
              </a:lnSpc>
            </a:pPr>
            <a:r>
              <a:rPr lang="en-US" sz="6000" b="1">
                <a:solidFill>
                  <a:srgbClr val="FFFFFF"/>
                </a:solidFill>
                <a:latin typeface="HK Grotesk Bold"/>
                <a:ea typeface="HK Grotesk Bold"/>
                <a:cs typeface="HK Grotesk Bold"/>
                <a:sym typeface="HK Grotesk Bold"/>
              </a:rPr>
              <a:t>CSE4062 Introduction to Data Science and Analytics</a:t>
            </a:r>
          </a:p>
        </p:txBody>
      </p:sp>
      <p:sp>
        <p:nvSpPr>
          <p:cNvPr id="9" name="TextBox 9"/>
          <p:cNvSpPr txBox="1"/>
          <p:nvPr/>
        </p:nvSpPr>
        <p:spPr>
          <a:xfrm>
            <a:off x="11861236" y="7322068"/>
            <a:ext cx="5849195" cy="2142976"/>
          </a:xfrm>
          <a:prstGeom prst="rect">
            <a:avLst/>
          </a:prstGeom>
        </p:spPr>
        <p:txBody>
          <a:bodyPr lIns="0" tIns="0" rIns="0" bIns="0" rtlCol="0" anchor="t">
            <a:spAutoFit/>
          </a:bodyPr>
          <a:lstStyle/>
          <a:p>
            <a:pPr algn="ctr">
              <a:lnSpc>
                <a:spcPts val="4200"/>
              </a:lnSpc>
            </a:pPr>
            <a:r>
              <a:rPr lang="en-US" sz="3500">
                <a:solidFill>
                  <a:srgbClr val="FFFFFF"/>
                </a:solidFill>
                <a:latin typeface="HK Grotesk"/>
                <a:ea typeface="HK Grotesk"/>
                <a:cs typeface="HK Grotesk"/>
                <a:sym typeface="HK Grotesk"/>
              </a:rPr>
              <a:t>ardanalbant@marun.edu.tr</a:t>
            </a:r>
          </a:p>
          <a:p>
            <a:pPr algn="ctr">
              <a:lnSpc>
                <a:spcPts val="4200"/>
              </a:lnSpc>
            </a:pPr>
            <a:r>
              <a:rPr lang="en-US" sz="3500">
                <a:solidFill>
                  <a:srgbClr val="FFFFFF"/>
                </a:solidFill>
                <a:latin typeface="HK Grotesk"/>
                <a:ea typeface="HK Grotesk"/>
                <a:cs typeface="HK Grotesk"/>
                <a:sym typeface="HK Grotesk"/>
              </a:rPr>
              <a:t>umutbayar@marun.edu.tr </a:t>
            </a:r>
          </a:p>
          <a:p>
            <a:pPr algn="ctr">
              <a:lnSpc>
                <a:spcPts val="4200"/>
              </a:lnSpc>
            </a:pPr>
            <a:r>
              <a:rPr lang="en-US" sz="3500">
                <a:solidFill>
                  <a:srgbClr val="FFFFFF"/>
                </a:solidFill>
                <a:latin typeface="HK Grotesk"/>
                <a:ea typeface="HK Grotesk"/>
                <a:cs typeface="HK Grotesk"/>
                <a:sym typeface="HK Grotesk"/>
              </a:rPr>
              <a:t>burcepeker@marun.edu.tr</a:t>
            </a:r>
          </a:p>
          <a:p>
            <a:pPr algn="ctr">
              <a:lnSpc>
                <a:spcPts val="4200"/>
              </a:lnSpc>
            </a:pPr>
            <a:r>
              <a:rPr lang="en-US" sz="3500">
                <a:solidFill>
                  <a:srgbClr val="FFFFFF"/>
                </a:solidFill>
                <a:latin typeface="HK Grotesk"/>
                <a:ea typeface="HK Grotesk"/>
                <a:cs typeface="HK Grotesk"/>
                <a:sym typeface="HK Grotesk"/>
              </a:rPr>
              <a:t>kerempacacı@marun.edu.tr</a:t>
            </a:r>
          </a:p>
        </p:txBody>
      </p:sp>
      <p:sp>
        <p:nvSpPr>
          <p:cNvPr id="10" name="TextBox 10"/>
          <p:cNvSpPr txBox="1"/>
          <p:nvPr/>
        </p:nvSpPr>
        <p:spPr>
          <a:xfrm>
            <a:off x="7028783" y="7322068"/>
            <a:ext cx="4230433" cy="2142976"/>
          </a:xfrm>
          <a:prstGeom prst="rect">
            <a:avLst/>
          </a:prstGeom>
        </p:spPr>
        <p:txBody>
          <a:bodyPr lIns="0" tIns="0" rIns="0" bIns="0" rtlCol="0" anchor="t">
            <a:spAutoFit/>
          </a:bodyPr>
          <a:lstStyle/>
          <a:p>
            <a:pPr algn="ctr">
              <a:lnSpc>
                <a:spcPts val="4200"/>
              </a:lnSpc>
            </a:pPr>
            <a:r>
              <a:rPr lang="en-US" sz="3500">
                <a:solidFill>
                  <a:srgbClr val="FFFFFF"/>
                </a:solidFill>
                <a:latin typeface="HK Grotesk"/>
                <a:ea typeface="HK Grotesk"/>
                <a:cs typeface="HK Grotesk"/>
                <a:sym typeface="HK Grotesk"/>
              </a:rPr>
              <a:t> Ahmet Arda Nalbant </a:t>
            </a:r>
          </a:p>
          <a:p>
            <a:pPr algn="ctr">
              <a:lnSpc>
                <a:spcPts val="4200"/>
              </a:lnSpc>
            </a:pPr>
            <a:r>
              <a:rPr lang="en-US" sz="3500">
                <a:solidFill>
                  <a:srgbClr val="FFFFFF"/>
                </a:solidFill>
                <a:latin typeface="HK Grotesk"/>
                <a:ea typeface="HK Grotesk"/>
                <a:cs typeface="HK Grotesk"/>
                <a:sym typeface="HK Grotesk"/>
              </a:rPr>
              <a:t> Umut Bayar </a:t>
            </a:r>
          </a:p>
          <a:p>
            <a:pPr algn="ctr">
              <a:lnSpc>
                <a:spcPts val="4200"/>
              </a:lnSpc>
            </a:pPr>
            <a:r>
              <a:rPr lang="en-US" sz="3500">
                <a:solidFill>
                  <a:srgbClr val="FFFFFF"/>
                </a:solidFill>
                <a:latin typeface="HK Grotesk"/>
                <a:ea typeface="HK Grotesk"/>
                <a:cs typeface="HK Grotesk"/>
                <a:sym typeface="HK Grotesk"/>
              </a:rPr>
              <a:t> Burçe Peker </a:t>
            </a:r>
          </a:p>
          <a:p>
            <a:pPr algn="ctr">
              <a:lnSpc>
                <a:spcPts val="4200"/>
              </a:lnSpc>
            </a:pPr>
            <a:r>
              <a:rPr lang="en-US" sz="3500">
                <a:solidFill>
                  <a:srgbClr val="FFFFFF"/>
                </a:solidFill>
                <a:latin typeface="HK Grotesk"/>
                <a:ea typeface="HK Grotesk"/>
                <a:cs typeface="HK Grotesk"/>
                <a:sym typeface="HK Grotesk"/>
              </a:rPr>
              <a:t>Kerem Paçacı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a:off x="8437691" y="1575491"/>
            <a:ext cx="507744" cy="615447"/>
          </a:xfrm>
          <a:custGeom>
            <a:avLst/>
            <a:gdLst/>
            <a:ahLst/>
            <a:cxnLst/>
            <a:rect l="l" t="t" r="r" b="b"/>
            <a:pathLst>
              <a:path w="507744" h="615447">
                <a:moveTo>
                  <a:pt x="0" y="0"/>
                </a:moveTo>
                <a:lnTo>
                  <a:pt x="507743" y="0"/>
                </a:lnTo>
                <a:lnTo>
                  <a:pt x="507743" y="615446"/>
                </a:lnTo>
                <a:lnTo>
                  <a:pt x="0" y="6154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5" name="Group 15"/>
          <p:cNvGrpSpPr/>
          <p:nvPr/>
        </p:nvGrpSpPr>
        <p:grpSpPr>
          <a:xfrm>
            <a:off x="710584" y="1938861"/>
            <a:ext cx="6753549" cy="5765843"/>
            <a:chOff x="0" y="0"/>
            <a:chExt cx="9004733" cy="7687790"/>
          </a:xfrm>
        </p:grpSpPr>
        <p:sp>
          <p:nvSpPr>
            <p:cNvPr id="16" name="Freeform 16"/>
            <p:cNvSpPr/>
            <p:nvPr/>
          </p:nvSpPr>
          <p:spPr>
            <a:xfrm>
              <a:off x="0" y="0"/>
              <a:ext cx="9004733" cy="2566349"/>
            </a:xfrm>
            <a:custGeom>
              <a:avLst/>
              <a:gdLst/>
              <a:ahLst/>
              <a:cxnLst/>
              <a:rect l="l" t="t" r="r" b="b"/>
              <a:pathLst>
                <a:path w="9004733" h="2566349">
                  <a:moveTo>
                    <a:pt x="0" y="0"/>
                  </a:moveTo>
                  <a:lnTo>
                    <a:pt x="9004733" y="0"/>
                  </a:lnTo>
                  <a:lnTo>
                    <a:pt x="9004733" y="2566349"/>
                  </a:lnTo>
                  <a:lnTo>
                    <a:pt x="0" y="2566349"/>
                  </a:lnTo>
                  <a:lnTo>
                    <a:pt x="0" y="0"/>
                  </a:lnTo>
                  <a:close/>
                </a:path>
              </a:pathLst>
            </a:custGeom>
            <a:blipFill>
              <a:blip r:embed="rId4"/>
              <a:stretch>
                <a:fillRect/>
              </a:stretch>
            </a:blipFill>
          </p:spPr>
          <p:txBody>
            <a:bodyPr/>
            <a:lstStyle/>
            <a:p>
              <a:endParaRPr lang="en-US"/>
            </a:p>
          </p:txBody>
        </p:sp>
        <p:sp>
          <p:nvSpPr>
            <p:cNvPr id="17" name="Freeform 17"/>
            <p:cNvSpPr/>
            <p:nvPr/>
          </p:nvSpPr>
          <p:spPr>
            <a:xfrm>
              <a:off x="0" y="2566349"/>
              <a:ext cx="9004733" cy="2566349"/>
            </a:xfrm>
            <a:custGeom>
              <a:avLst/>
              <a:gdLst/>
              <a:ahLst/>
              <a:cxnLst/>
              <a:rect l="l" t="t" r="r" b="b"/>
              <a:pathLst>
                <a:path w="9004733" h="2566349">
                  <a:moveTo>
                    <a:pt x="0" y="0"/>
                  </a:moveTo>
                  <a:lnTo>
                    <a:pt x="9004733" y="0"/>
                  </a:lnTo>
                  <a:lnTo>
                    <a:pt x="9004733" y="2566349"/>
                  </a:lnTo>
                  <a:lnTo>
                    <a:pt x="0" y="2566349"/>
                  </a:lnTo>
                  <a:lnTo>
                    <a:pt x="0" y="0"/>
                  </a:lnTo>
                  <a:close/>
                </a:path>
              </a:pathLst>
            </a:custGeom>
            <a:blipFill>
              <a:blip r:embed="rId5"/>
              <a:stretch>
                <a:fillRect/>
              </a:stretch>
            </a:blipFill>
          </p:spPr>
          <p:txBody>
            <a:bodyPr/>
            <a:lstStyle/>
            <a:p>
              <a:endParaRPr lang="en-US"/>
            </a:p>
          </p:txBody>
        </p:sp>
        <p:sp>
          <p:nvSpPr>
            <p:cNvPr id="18" name="Freeform 18"/>
            <p:cNvSpPr/>
            <p:nvPr/>
          </p:nvSpPr>
          <p:spPr>
            <a:xfrm>
              <a:off x="0" y="5132698"/>
              <a:ext cx="9004733" cy="2555093"/>
            </a:xfrm>
            <a:custGeom>
              <a:avLst/>
              <a:gdLst/>
              <a:ahLst/>
              <a:cxnLst/>
              <a:rect l="l" t="t" r="r" b="b"/>
              <a:pathLst>
                <a:path w="9004733" h="2555093">
                  <a:moveTo>
                    <a:pt x="0" y="0"/>
                  </a:moveTo>
                  <a:lnTo>
                    <a:pt x="9004733" y="0"/>
                  </a:lnTo>
                  <a:lnTo>
                    <a:pt x="9004733" y="2555092"/>
                  </a:lnTo>
                  <a:lnTo>
                    <a:pt x="0" y="2555092"/>
                  </a:lnTo>
                  <a:lnTo>
                    <a:pt x="0" y="0"/>
                  </a:lnTo>
                  <a:close/>
                </a:path>
              </a:pathLst>
            </a:custGeom>
            <a:blipFill>
              <a:blip r:embed="rId6"/>
              <a:stretch>
                <a:fillRect/>
              </a:stretch>
            </a:blipFill>
          </p:spPr>
          <p:txBody>
            <a:bodyPr/>
            <a:lstStyle/>
            <a:p>
              <a:endParaRPr lang="en-US"/>
            </a:p>
          </p:txBody>
        </p:sp>
      </p:grpSp>
      <p:sp>
        <p:nvSpPr>
          <p:cNvPr id="19" name="TextBox 19"/>
          <p:cNvSpPr txBox="1"/>
          <p:nvPr/>
        </p:nvSpPr>
        <p:spPr>
          <a:xfrm>
            <a:off x="5562287" y="327699"/>
            <a:ext cx="7398304" cy="1104900"/>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DBSCAN Analysis</a:t>
            </a:r>
          </a:p>
        </p:txBody>
      </p:sp>
      <p:sp>
        <p:nvSpPr>
          <p:cNvPr id="20" name="TextBox 20"/>
          <p:cNvSpPr txBox="1"/>
          <p:nvPr/>
        </p:nvSpPr>
        <p:spPr>
          <a:xfrm>
            <a:off x="8888635" y="2371912"/>
            <a:ext cx="9119891" cy="1091512"/>
          </a:xfrm>
          <a:prstGeom prst="rect">
            <a:avLst/>
          </a:prstGeom>
        </p:spPr>
        <p:txBody>
          <a:bodyPr lIns="0" tIns="0" rIns="0" bIns="0" rtlCol="0" anchor="t">
            <a:spAutoFit/>
          </a:bodyPr>
          <a:lstStyle/>
          <a:p>
            <a:pPr algn="l">
              <a:lnSpc>
                <a:spcPts val="2920"/>
              </a:lnSpc>
            </a:pPr>
            <a:r>
              <a:rPr lang="en-US" sz="2086">
                <a:solidFill>
                  <a:srgbClr val="000000"/>
                </a:solidFill>
                <a:latin typeface="HK Grotesk"/>
                <a:ea typeface="HK Grotesk"/>
                <a:cs typeface="HK Grotesk"/>
                <a:sym typeface="HK Grotesk"/>
              </a:rPr>
              <a:t>- Cluster 16 (High-Risk): WBC = 9.89, NE# = 5.75, EO# = 0.385 → possible allergy/parasitic cause</a:t>
            </a:r>
          </a:p>
          <a:p>
            <a:pPr algn="l">
              <a:lnSpc>
                <a:spcPts val="2920"/>
              </a:lnSpc>
            </a:pPr>
            <a:r>
              <a:rPr lang="en-US" sz="2086">
                <a:solidFill>
                  <a:srgbClr val="000000"/>
                </a:solidFill>
                <a:latin typeface="HK Grotesk"/>
                <a:ea typeface="HK Grotesk"/>
                <a:cs typeface="HK Grotesk"/>
                <a:sym typeface="HK Grotesk"/>
              </a:rPr>
              <a:t>- Cluster 13 (Low-Risk): WBC = 5.26, NE# = 2.92</a:t>
            </a:r>
          </a:p>
        </p:txBody>
      </p:sp>
      <p:sp>
        <p:nvSpPr>
          <p:cNvPr id="21" name="TextBox 21"/>
          <p:cNvSpPr txBox="1"/>
          <p:nvPr/>
        </p:nvSpPr>
        <p:spPr>
          <a:xfrm>
            <a:off x="9001375" y="1587958"/>
            <a:ext cx="3959216"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Critical Abnormalities</a:t>
            </a:r>
          </a:p>
        </p:txBody>
      </p:sp>
      <p:sp>
        <p:nvSpPr>
          <p:cNvPr id="22" name="TextBox 22"/>
          <p:cNvSpPr txBox="1"/>
          <p:nvPr/>
        </p:nvSpPr>
        <p:spPr>
          <a:xfrm>
            <a:off x="1169933" y="8198631"/>
            <a:ext cx="6294201" cy="725885"/>
          </a:xfrm>
          <a:prstGeom prst="rect">
            <a:avLst/>
          </a:prstGeom>
        </p:spPr>
        <p:txBody>
          <a:bodyPr lIns="0" tIns="0" rIns="0" bIns="0" rtlCol="0" anchor="t">
            <a:spAutoFit/>
          </a:bodyPr>
          <a:lstStyle/>
          <a:p>
            <a:pPr algn="l">
              <a:lnSpc>
                <a:spcPts val="2920"/>
              </a:lnSpc>
            </a:pPr>
            <a:r>
              <a:rPr lang="en-US" sz="2086">
                <a:solidFill>
                  <a:srgbClr val="000000"/>
                </a:solidFill>
                <a:latin typeface="HK Grotesk"/>
                <a:ea typeface="HK Grotesk"/>
                <a:cs typeface="HK Grotesk"/>
                <a:sym typeface="HK Grotesk"/>
              </a:rPr>
              <a:t>Strong gender-specific hematologic patterns identified across clusters.</a:t>
            </a:r>
          </a:p>
        </p:txBody>
      </p:sp>
      <p:sp>
        <p:nvSpPr>
          <p:cNvPr id="23" name="Freeform 23"/>
          <p:cNvSpPr/>
          <p:nvPr/>
        </p:nvSpPr>
        <p:spPr>
          <a:xfrm>
            <a:off x="710584" y="8246256"/>
            <a:ext cx="304325" cy="304325"/>
          </a:xfrm>
          <a:custGeom>
            <a:avLst/>
            <a:gdLst/>
            <a:ahLst/>
            <a:cxnLst/>
            <a:rect l="l" t="t" r="r" b="b"/>
            <a:pathLst>
              <a:path w="304325" h="304325">
                <a:moveTo>
                  <a:pt x="0" y="0"/>
                </a:moveTo>
                <a:lnTo>
                  <a:pt x="304325" y="0"/>
                </a:lnTo>
                <a:lnTo>
                  <a:pt x="304325" y="304325"/>
                </a:lnTo>
                <a:lnTo>
                  <a:pt x="0" y="304325"/>
                </a:lnTo>
                <a:lnTo>
                  <a:pt x="0" y="0"/>
                </a:lnTo>
                <a:close/>
              </a:path>
            </a:pathLst>
          </a:custGeom>
          <a:blipFill>
            <a:blip r:embed="rId7"/>
            <a:stretch>
              <a:fillRect/>
            </a:stretch>
          </a:blipFill>
        </p:spPr>
        <p:txBody>
          <a:bodyPr/>
          <a:lstStyle/>
          <a:p>
            <a:endParaRPr lang="en-US"/>
          </a:p>
        </p:txBody>
      </p:sp>
      <p:sp>
        <p:nvSpPr>
          <p:cNvPr id="24" name="Freeform 24"/>
          <p:cNvSpPr/>
          <p:nvPr/>
        </p:nvSpPr>
        <p:spPr>
          <a:xfrm>
            <a:off x="8437691" y="3737864"/>
            <a:ext cx="507744" cy="615447"/>
          </a:xfrm>
          <a:custGeom>
            <a:avLst/>
            <a:gdLst/>
            <a:ahLst/>
            <a:cxnLst/>
            <a:rect l="l" t="t" r="r" b="b"/>
            <a:pathLst>
              <a:path w="507744" h="615447">
                <a:moveTo>
                  <a:pt x="0" y="0"/>
                </a:moveTo>
                <a:lnTo>
                  <a:pt x="507743" y="0"/>
                </a:lnTo>
                <a:lnTo>
                  <a:pt x="507743" y="615447"/>
                </a:lnTo>
                <a:lnTo>
                  <a:pt x="0" y="61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8888635" y="4448561"/>
            <a:ext cx="8933902" cy="725885"/>
          </a:xfrm>
          <a:prstGeom prst="rect">
            <a:avLst/>
          </a:prstGeom>
        </p:spPr>
        <p:txBody>
          <a:bodyPr lIns="0" tIns="0" rIns="0" bIns="0" rtlCol="0" anchor="t">
            <a:spAutoFit/>
          </a:bodyPr>
          <a:lstStyle/>
          <a:p>
            <a:pPr algn="l">
              <a:lnSpc>
                <a:spcPts val="2920"/>
              </a:lnSpc>
            </a:pPr>
            <a:r>
              <a:rPr lang="en-US" sz="2086">
                <a:solidFill>
                  <a:srgbClr val="000000"/>
                </a:solidFill>
                <a:latin typeface="HK Grotesk"/>
                <a:ea typeface="HK Grotesk"/>
                <a:cs typeface="HK Grotesk"/>
                <a:sym typeface="HK Grotesk"/>
              </a:rPr>
              <a:t>- Cluster 0: Low ferritin (34.75) → Possible iron deficiency</a:t>
            </a:r>
          </a:p>
          <a:p>
            <a:pPr algn="l">
              <a:lnSpc>
                <a:spcPts val="2920"/>
              </a:lnSpc>
            </a:pPr>
            <a:r>
              <a:rPr lang="en-US" sz="2086">
                <a:solidFill>
                  <a:srgbClr val="000000"/>
                </a:solidFill>
                <a:latin typeface="HK Grotesk"/>
                <a:ea typeface="HK Grotesk"/>
                <a:cs typeface="HK Grotesk"/>
                <a:sym typeface="HK Grotesk"/>
              </a:rPr>
              <a:t>- Cluster 1: Moderate ferritin (38.84) → Borderline status</a:t>
            </a:r>
          </a:p>
        </p:txBody>
      </p:sp>
      <p:sp>
        <p:nvSpPr>
          <p:cNvPr id="26" name="TextBox 26"/>
          <p:cNvSpPr txBox="1"/>
          <p:nvPr/>
        </p:nvSpPr>
        <p:spPr>
          <a:xfrm>
            <a:off x="9001375" y="3750331"/>
            <a:ext cx="3959216"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Iron Status Variations</a:t>
            </a:r>
          </a:p>
        </p:txBody>
      </p:sp>
      <p:sp>
        <p:nvSpPr>
          <p:cNvPr id="27" name="Freeform 27"/>
          <p:cNvSpPr/>
          <p:nvPr/>
        </p:nvSpPr>
        <p:spPr>
          <a:xfrm>
            <a:off x="8493631" y="5733927"/>
            <a:ext cx="507744" cy="615447"/>
          </a:xfrm>
          <a:custGeom>
            <a:avLst/>
            <a:gdLst/>
            <a:ahLst/>
            <a:cxnLst/>
            <a:rect l="l" t="t" r="r" b="b"/>
            <a:pathLst>
              <a:path w="507744" h="615447">
                <a:moveTo>
                  <a:pt x="0" y="0"/>
                </a:moveTo>
                <a:lnTo>
                  <a:pt x="507744" y="0"/>
                </a:lnTo>
                <a:lnTo>
                  <a:pt x="507744" y="615447"/>
                </a:lnTo>
                <a:lnTo>
                  <a:pt x="0" y="61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TextBox 28"/>
          <p:cNvSpPr txBox="1"/>
          <p:nvPr/>
        </p:nvSpPr>
        <p:spPr>
          <a:xfrm>
            <a:off x="9144000" y="5825536"/>
            <a:ext cx="3476646"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Clinical Protocols</a:t>
            </a:r>
          </a:p>
        </p:txBody>
      </p:sp>
      <p:sp>
        <p:nvSpPr>
          <p:cNvPr id="29" name="Freeform 29"/>
          <p:cNvSpPr/>
          <p:nvPr/>
        </p:nvSpPr>
        <p:spPr>
          <a:xfrm>
            <a:off x="8437691" y="6701799"/>
            <a:ext cx="420743" cy="509992"/>
          </a:xfrm>
          <a:custGeom>
            <a:avLst/>
            <a:gdLst/>
            <a:ahLst/>
            <a:cxnLst/>
            <a:rect l="l" t="t" r="r" b="b"/>
            <a:pathLst>
              <a:path w="420743" h="509992">
                <a:moveTo>
                  <a:pt x="0" y="0"/>
                </a:moveTo>
                <a:lnTo>
                  <a:pt x="420743" y="0"/>
                </a:lnTo>
                <a:lnTo>
                  <a:pt x="420743" y="509992"/>
                </a:lnTo>
                <a:lnTo>
                  <a:pt x="0" y="509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TextBox 30"/>
          <p:cNvSpPr txBox="1"/>
          <p:nvPr/>
        </p:nvSpPr>
        <p:spPr>
          <a:xfrm>
            <a:off x="9001375" y="6721863"/>
            <a:ext cx="1732370"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For Women</a:t>
            </a:r>
          </a:p>
        </p:txBody>
      </p:sp>
      <p:sp>
        <p:nvSpPr>
          <p:cNvPr id="31" name="Freeform 31"/>
          <p:cNvSpPr/>
          <p:nvPr/>
        </p:nvSpPr>
        <p:spPr>
          <a:xfrm>
            <a:off x="13629676" y="6701799"/>
            <a:ext cx="420743" cy="509992"/>
          </a:xfrm>
          <a:custGeom>
            <a:avLst/>
            <a:gdLst/>
            <a:ahLst/>
            <a:cxnLst/>
            <a:rect l="l" t="t" r="r" b="b"/>
            <a:pathLst>
              <a:path w="420743" h="509992">
                <a:moveTo>
                  <a:pt x="0" y="0"/>
                </a:moveTo>
                <a:lnTo>
                  <a:pt x="420743" y="0"/>
                </a:lnTo>
                <a:lnTo>
                  <a:pt x="420743" y="509992"/>
                </a:lnTo>
                <a:lnTo>
                  <a:pt x="0" y="509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2" name="TextBox 32"/>
          <p:cNvSpPr txBox="1"/>
          <p:nvPr/>
        </p:nvSpPr>
        <p:spPr>
          <a:xfrm>
            <a:off x="14193360" y="6721863"/>
            <a:ext cx="1732370"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For Man</a:t>
            </a:r>
          </a:p>
        </p:txBody>
      </p:sp>
      <p:sp>
        <p:nvSpPr>
          <p:cNvPr id="33" name="TextBox 33"/>
          <p:cNvSpPr txBox="1"/>
          <p:nvPr/>
        </p:nvSpPr>
        <p:spPr>
          <a:xfrm>
            <a:off x="8493631" y="7520371"/>
            <a:ext cx="4466959" cy="1851846"/>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000000"/>
                </a:solidFill>
                <a:latin typeface="HK Grotesk"/>
                <a:ea typeface="HK Grotesk"/>
                <a:cs typeface="HK Grotesk"/>
                <a:sym typeface="HK Grotesk"/>
              </a:rPr>
              <a:t>Ferritin &lt;15 + heavy menstrual bleeding → IV iron + gynecology consult</a:t>
            </a:r>
          </a:p>
          <a:p>
            <a:pPr marL="453390" lvl="1" indent="-226695" algn="l">
              <a:lnSpc>
                <a:spcPts val="2940"/>
              </a:lnSpc>
              <a:buFont typeface="Arial"/>
              <a:buChar char="•"/>
            </a:pPr>
            <a:r>
              <a:rPr lang="en-US" sz="2100">
                <a:solidFill>
                  <a:srgbClr val="000000"/>
                </a:solidFill>
                <a:latin typeface="HK Grotesk"/>
                <a:ea typeface="HK Grotesk"/>
                <a:cs typeface="HK Grotesk"/>
                <a:sym typeface="HK Grotesk"/>
              </a:rPr>
              <a:t>Red Flag: HGB &lt;10 &amp; ferritin &lt;30 → Consider endometrial biopsy</a:t>
            </a:r>
          </a:p>
        </p:txBody>
      </p:sp>
      <p:sp>
        <p:nvSpPr>
          <p:cNvPr id="34" name="TextBox 34"/>
          <p:cNvSpPr txBox="1"/>
          <p:nvPr/>
        </p:nvSpPr>
        <p:spPr>
          <a:xfrm>
            <a:off x="13842933" y="7432572"/>
            <a:ext cx="4165594" cy="259487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000000"/>
                </a:solidFill>
                <a:latin typeface="HK Grotesk"/>
                <a:ea typeface="HK Grotesk"/>
                <a:cs typeface="HK Grotesk"/>
                <a:sym typeface="HK Grotesk"/>
              </a:rPr>
              <a:t>MCV &lt;80 + no GI symptoms → Order celiac serology + 3 fecal occult blood tests</a:t>
            </a:r>
          </a:p>
          <a:p>
            <a:pPr marL="453390" lvl="1" indent="-226695" algn="l">
              <a:lnSpc>
                <a:spcPts val="2940"/>
              </a:lnSpc>
              <a:buFont typeface="Arial"/>
              <a:buChar char="•"/>
            </a:pPr>
            <a:r>
              <a:rPr lang="en-US" sz="2100">
                <a:solidFill>
                  <a:srgbClr val="000000"/>
                </a:solidFill>
                <a:latin typeface="HK Grotesk"/>
                <a:ea typeface="HK Grotesk"/>
                <a:cs typeface="HK Grotesk"/>
                <a:sym typeface="HK Grotesk"/>
              </a:rPr>
              <a:t> PLT &gt;450 → Rule out myeloproliferative neoplasms</a:t>
            </a:r>
          </a:p>
          <a:p>
            <a:pPr marL="453390" lvl="1" indent="-226695" algn="l">
              <a:lnSpc>
                <a:spcPts val="2940"/>
              </a:lnSpc>
              <a:buFont typeface="Arial"/>
              <a:buChar char="•"/>
            </a:pPr>
            <a:r>
              <a:rPr lang="en-US" sz="2100">
                <a:solidFill>
                  <a:srgbClr val="000000"/>
                </a:solidFill>
                <a:latin typeface="HK Grotesk"/>
                <a:ea typeface="HK Grotesk"/>
                <a:cs typeface="HK Grotesk"/>
                <a:sym typeface="HK Grotesk"/>
              </a:rPr>
              <a:t> Check PPI use (can cause iron malabsorption)</a:t>
            </a:r>
          </a:p>
        </p:txBody>
      </p:sp>
      <p:sp>
        <p:nvSpPr>
          <p:cNvPr id="35" name="TextBox 35"/>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a:off x="279473" y="1856092"/>
            <a:ext cx="304325" cy="304325"/>
          </a:xfrm>
          <a:custGeom>
            <a:avLst/>
            <a:gdLst/>
            <a:ahLst/>
            <a:cxnLst/>
            <a:rect l="l" t="t" r="r" b="b"/>
            <a:pathLst>
              <a:path w="304325" h="304325">
                <a:moveTo>
                  <a:pt x="0" y="0"/>
                </a:moveTo>
                <a:lnTo>
                  <a:pt x="304325" y="0"/>
                </a:lnTo>
                <a:lnTo>
                  <a:pt x="304325" y="304325"/>
                </a:lnTo>
                <a:lnTo>
                  <a:pt x="0" y="304325"/>
                </a:lnTo>
                <a:lnTo>
                  <a:pt x="0" y="0"/>
                </a:lnTo>
                <a:close/>
              </a:path>
            </a:pathLst>
          </a:custGeom>
          <a:blipFill>
            <a:blip r:embed="rId2"/>
            <a:stretch>
              <a:fillRect/>
            </a:stretch>
          </a:blipFill>
        </p:spPr>
        <p:txBody>
          <a:bodyPr/>
          <a:lstStyle/>
          <a:p>
            <a:endParaRPr lang="en-US"/>
          </a:p>
        </p:txBody>
      </p:sp>
      <p:sp>
        <p:nvSpPr>
          <p:cNvPr id="15" name="Freeform 15"/>
          <p:cNvSpPr/>
          <p:nvPr/>
        </p:nvSpPr>
        <p:spPr>
          <a:xfrm>
            <a:off x="279473" y="3663400"/>
            <a:ext cx="304325" cy="304325"/>
          </a:xfrm>
          <a:custGeom>
            <a:avLst/>
            <a:gdLst/>
            <a:ahLst/>
            <a:cxnLst/>
            <a:rect l="l" t="t" r="r" b="b"/>
            <a:pathLst>
              <a:path w="304325" h="304325">
                <a:moveTo>
                  <a:pt x="0" y="0"/>
                </a:moveTo>
                <a:lnTo>
                  <a:pt x="304325" y="0"/>
                </a:lnTo>
                <a:lnTo>
                  <a:pt x="304325" y="304325"/>
                </a:lnTo>
                <a:lnTo>
                  <a:pt x="0" y="304325"/>
                </a:lnTo>
                <a:lnTo>
                  <a:pt x="0" y="0"/>
                </a:lnTo>
                <a:close/>
              </a:path>
            </a:pathLst>
          </a:custGeom>
          <a:blipFill>
            <a:blip r:embed="rId2"/>
            <a:stretch>
              <a:fillRect/>
            </a:stretch>
          </a:blipFill>
        </p:spPr>
        <p:txBody>
          <a:bodyPr/>
          <a:lstStyle/>
          <a:p>
            <a:endParaRPr lang="en-US"/>
          </a:p>
        </p:txBody>
      </p:sp>
      <p:sp>
        <p:nvSpPr>
          <p:cNvPr id="16" name="Freeform 16"/>
          <p:cNvSpPr/>
          <p:nvPr/>
        </p:nvSpPr>
        <p:spPr>
          <a:xfrm>
            <a:off x="279473" y="5111494"/>
            <a:ext cx="304325" cy="304325"/>
          </a:xfrm>
          <a:custGeom>
            <a:avLst/>
            <a:gdLst/>
            <a:ahLst/>
            <a:cxnLst/>
            <a:rect l="l" t="t" r="r" b="b"/>
            <a:pathLst>
              <a:path w="304325" h="304325">
                <a:moveTo>
                  <a:pt x="0" y="0"/>
                </a:moveTo>
                <a:lnTo>
                  <a:pt x="304325" y="0"/>
                </a:lnTo>
                <a:lnTo>
                  <a:pt x="304325" y="304324"/>
                </a:lnTo>
                <a:lnTo>
                  <a:pt x="0" y="304324"/>
                </a:lnTo>
                <a:lnTo>
                  <a:pt x="0" y="0"/>
                </a:lnTo>
                <a:close/>
              </a:path>
            </a:pathLst>
          </a:custGeom>
          <a:blipFill>
            <a:blip r:embed="rId2"/>
            <a:stretch>
              <a:fillRect/>
            </a:stretch>
          </a:blipFill>
        </p:spPr>
        <p:txBody>
          <a:bodyPr/>
          <a:lstStyle/>
          <a:p>
            <a:endParaRPr lang="en-US"/>
          </a:p>
        </p:txBody>
      </p:sp>
      <p:sp>
        <p:nvSpPr>
          <p:cNvPr id="17" name="Freeform 17"/>
          <p:cNvSpPr/>
          <p:nvPr/>
        </p:nvSpPr>
        <p:spPr>
          <a:xfrm>
            <a:off x="279473" y="5696749"/>
            <a:ext cx="304325" cy="304325"/>
          </a:xfrm>
          <a:custGeom>
            <a:avLst/>
            <a:gdLst/>
            <a:ahLst/>
            <a:cxnLst/>
            <a:rect l="l" t="t" r="r" b="b"/>
            <a:pathLst>
              <a:path w="304325" h="304325">
                <a:moveTo>
                  <a:pt x="0" y="0"/>
                </a:moveTo>
                <a:lnTo>
                  <a:pt x="304325" y="0"/>
                </a:lnTo>
                <a:lnTo>
                  <a:pt x="304325" y="304325"/>
                </a:lnTo>
                <a:lnTo>
                  <a:pt x="0" y="304325"/>
                </a:lnTo>
                <a:lnTo>
                  <a:pt x="0" y="0"/>
                </a:lnTo>
                <a:close/>
              </a:path>
            </a:pathLst>
          </a:custGeom>
          <a:blipFill>
            <a:blip r:embed="rId2"/>
            <a:stretch>
              <a:fillRect/>
            </a:stretch>
          </a:blipFill>
        </p:spPr>
        <p:txBody>
          <a:bodyPr/>
          <a:lstStyle/>
          <a:p>
            <a:endParaRPr lang="en-US"/>
          </a:p>
        </p:txBody>
      </p:sp>
      <p:sp>
        <p:nvSpPr>
          <p:cNvPr id="18" name="Freeform 18"/>
          <p:cNvSpPr/>
          <p:nvPr/>
        </p:nvSpPr>
        <p:spPr>
          <a:xfrm>
            <a:off x="4036129" y="7646004"/>
            <a:ext cx="3242917" cy="2411919"/>
          </a:xfrm>
          <a:custGeom>
            <a:avLst/>
            <a:gdLst/>
            <a:ahLst/>
            <a:cxnLst/>
            <a:rect l="l" t="t" r="r" b="b"/>
            <a:pathLst>
              <a:path w="3242917" h="2411919">
                <a:moveTo>
                  <a:pt x="0" y="0"/>
                </a:moveTo>
                <a:lnTo>
                  <a:pt x="3242917" y="0"/>
                </a:lnTo>
                <a:lnTo>
                  <a:pt x="3242917" y="2411919"/>
                </a:lnTo>
                <a:lnTo>
                  <a:pt x="0" y="2411919"/>
                </a:lnTo>
                <a:lnTo>
                  <a:pt x="0" y="0"/>
                </a:lnTo>
                <a:close/>
              </a:path>
            </a:pathLst>
          </a:custGeom>
          <a:blipFill>
            <a:blip r:embed="rId3"/>
            <a:stretch>
              <a:fillRect/>
            </a:stretch>
          </a:blipFill>
        </p:spPr>
        <p:txBody>
          <a:bodyPr/>
          <a:lstStyle/>
          <a:p>
            <a:endParaRPr lang="en-US"/>
          </a:p>
        </p:txBody>
      </p:sp>
      <p:sp>
        <p:nvSpPr>
          <p:cNvPr id="19" name="Freeform 19"/>
          <p:cNvSpPr/>
          <p:nvPr/>
        </p:nvSpPr>
        <p:spPr>
          <a:xfrm>
            <a:off x="9909165" y="1546753"/>
            <a:ext cx="638328" cy="773731"/>
          </a:xfrm>
          <a:custGeom>
            <a:avLst/>
            <a:gdLst/>
            <a:ahLst/>
            <a:cxnLst/>
            <a:rect l="l" t="t" r="r" b="b"/>
            <a:pathLst>
              <a:path w="638328" h="773731">
                <a:moveTo>
                  <a:pt x="0" y="0"/>
                </a:moveTo>
                <a:lnTo>
                  <a:pt x="638328" y="0"/>
                </a:lnTo>
                <a:lnTo>
                  <a:pt x="638328" y="773730"/>
                </a:lnTo>
                <a:lnTo>
                  <a:pt x="0" y="7737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0" name="Group 20"/>
          <p:cNvGrpSpPr/>
          <p:nvPr/>
        </p:nvGrpSpPr>
        <p:grpSpPr>
          <a:xfrm>
            <a:off x="10822375" y="2408691"/>
            <a:ext cx="6114770" cy="549503"/>
            <a:chOff x="0" y="0"/>
            <a:chExt cx="1891440" cy="169974"/>
          </a:xfrm>
        </p:grpSpPr>
        <p:sp>
          <p:nvSpPr>
            <p:cNvPr id="21" name="Freeform 21"/>
            <p:cNvSpPr/>
            <p:nvPr/>
          </p:nvSpPr>
          <p:spPr>
            <a:xfrm>
              <a:off x="0" y="0"/>
              <a:ext cx="1891440" cy="169974"/>
            </a:xfrm>
            <a:custGeom>
              <a:avLst/>
              <a:gdLst/>
              <a:ahLst/>
              <a:cxnLst/>
              <a:rect l="l" t="t" r="r" b="b"/>
              <a:pathLst>
                <a:path w="1891440" h="169974">
                  <a:moveTo>
                    <a:pt x="0" y="0"/>
                  </a:moveTo>
                  <a:lnTo>
                    <a:pt x="1891440" y="0"/>
                  </a:lnTo>
                  <a:lnTo>
                    <a:pt x="1891440" y="169974"/>
                  </a:lnTo>
                  <a:lnTo>
                    <a:pt x="0" y="169974"/>
                  </a:lnTo>
                  <a:close/>
                </a:path>
              </a:pathLst>
            </a:custGeom>
            <a:solidFill>
              <a:srgbClr val="0048A8"/>
            </a:solidFill>
          </p:spPr>
          <p:txBody>
            <a:bodyPr/>
            <a:lstStyle/>
            <a:p>
              <a:endParaRPr lang="en-US"/>
            </a:p>
          </p:txBody>
        </p:sp>
        <p:sp>
          <p:nvSpPr>
            <p:cNvPr id="22" name="TextBox 22"/>
            <p:cNvSpPr txBox="1"/>
            <p:nvPr/>
          </p:nvSpPr>
          <p:spPr>
            <a:xfrm>
              <a:off x="0" y="0"/>
              <a:ext cx="1891440" cy="169974"/>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0822375" y="3195633"/>
            <a:ext cx="6114770" cy="549503"/>
            <a:chOff x="0" y="0"/>
            <a:chExt cx="1891440" cy="169974"/>
          </a:xfrm>
        </p:grpSpPr>
        <p:sp>
          <p:nvSpPr>
            <p:cNvPr id="24" name="Freeform 24"/>
            <p:cNvSpPr/>
            <p:nvPr/>
          </p:nvSpPr>
          <p:spPr>
            <a:xfrm>
              <a:off x="0" y="0"/>
              <a:ext cx="1891440" cy="169974"/>
            </a:xfrm>
            <a:custGeom>
              <a:avLst/>
              <a:gdLst/>
              <a:ahLst/>
              <a:cxnLst/>
              <a:rect l="l" t="t" r="r" b="b"/>
              <a:pathLst>
                <a:path w="1891440" h="169974">
                  <a:moveTo>
                    <a:pt x="0" y="0"/>
                  </a:moveTo>
                  <a:lnTo>
                    <a:pt x="1891440" y="0"/>
                  </a:lnTo>
                  <a:lnTo>
                    <a:pt x="1891440" y="169974"/>
                  </a:lnTo>
                  <a:lnTo>
                    <a:pt x="0" y="169974"/>
                  </a:lnTo>
                  <a:close/>
                </a:path>
              </a:pathLst>
            </a:custGeom>
            <a:solidFill>
              <a:srgbClr val="0048A8"/>
            </a:solidFill>
          </p:spPr>
          <p:txBody>
            <a:bodyPr/>
            <a:lstStyle/>
            <a:p>
              <a:endParaRPr lang="en-US"/>
            </a:p>
          </p:txBody>
        </p:sp>
        <p:sp>
          <p:nvSpPr>
            <p:cNvPr id="25" name="TextBox 25"/>
            <p:cNvSpPr txBox="1"/>
            <p:nvPr/>
          </p:nvSpPr>
          <p:spPr>
            <a:xfrm>
              <a:off x="0" y="0"/>
              <a:ext cx="1891440" cy="169974"/>
            </a:xfrm>
            <a:prstGeom prst="rect">
              <a:avLst/>
            </a:prstGeom>
          </p:spPr>
          <p:txBody>
            <a:bodyPr lIns="50800" tIns="50800" rIns="50800" bIns="50800" rtlCol="0" anchor="ctr"/>
            <a:lstStyle/>
            <a:p>
              <a:pPr algn="ctr">
                <a:lnSpc>
                  <a:spcPts val="2879"/>
                </a:lnSpc>
              </a:pPr>
              <a:endParaRPr/>
            </a:p>
          </p:txBody>
        </p:sp>
      </p:grpSp>
      <p:grpSp>
        <p:nvGrpSpPr>
          <p:cNvPr id="26" name="Group 26"/>
          <p:cNvGrpSpPr/>
          <p:nvPr/>
        </p:nvGrpSpPr>
        <p:grpSpPr>
          <a:xfrm>
            <a:off x="10822375" y="3983262"/>
            <a:ext cx="6114770" cy="549503"/>
            <a:chOff x="0" y="0"/>
            <a:chExt cx="1891440" cy="169974"/>
          </a:xfrm>
        </p:grpSpPr>
        <p:sp>
          <p:nvSpPr>
            <p:cNvPr id="27" name="Freeform 27"/>
            <p:cNvSpPr/>
            <p:nvPr/>
          </p:nvSpPr>
          <p:spPr>
            <a:xfrm>
              <a:off x="0" y="0"/>
              <a:ext cx="1891440" cy="169974"/>
            </a:xfrm>
            <a:custGeom>
              <a:avLst/>
              <a:gdLst/>
              <a:ahLst/>
              <a:cxnLst/>
              <a:rect l="l" t="t" r="r" b="b"/>
              <a:pathLst>
                <a:path w="1891440" h="169974">
                  <a:moveTo>
                    <a:pt x="0" y="0"/>
                  </a:moveTo>
                  <a:lnTo>
                    <a:pt x="1891440" y="0"/>
                  </a:lnTo>
                  <a:lnTo>
                    <a:pt x="1891440" y="169974"/>
                  </a:lnTo>
                  <a:lnTo>
                    <a:pt x="0" y="169974"/>
                  </a:lnTo>
                  <a:close/>
                </a:path>
              </a:pathLst>
            </a:custGeom>
            <a:solidFill>
              <a:srgbClr val="0048A8"/>
            </a:solidFill>
          </p:spPr>
          <p:txBody>
            <a:bodyPr/>
            <a:lstStyle/>
            <a:p>
              <a:endParaRPr lang="en-US"/>
            </a:p>
          </p:txBody>
        </p:sp>
        <p:sp>
          <p:nvSpPr>
            <p:cNvPr id="28" name="TextBox 28"/>
            <p:cNvSpPr txBox="1"/>
            <p:nvPr/>
          </p:nvSpPr>
          <p:spPr>
            <a:xfrm>
              <a:off x="0" y="0"/>
              <a:ext cx="1891440" cy="169974"/>
            </a:xfrm>
            <a:prstGeom prst="rect">
              <a:avLst/>
            </a:prstGeom>
          </p:spPr>
          <p:txBody>
            <a:bodyPr lIns="50800" tIns="50800" rIns="50800" bIns="50800" rtlCol="0" anchor="ctr"/>
            <a:lstStyle/>
            <a:p>
              <a:pPr algn="ctr">
                <a:lnSpc>
                  <a:spcPts val="2879"/>
                </a:lnSpc>
              </a:pPr>
              <a:endParaRPr/>
            </a:p>
          </p:txBody>
        </p:sp>
      </p:grpSp>
      <p:grpSp>
        <p:nvGrpSpPr>
          <p:cNvPr id="29" name="Group 29"/>
          <p:cNvGrpSpPr/>
          <p:nvPr/>
        </p:nvGrpSpPr>
        <p:grpSpPr>
          <a:xfrm>
            <a:off x="10822375" y="4770890"/>
            <a:ext cx="6114770" cy="549503"/>
            <a:chOff x="0" y="0"/>
            <a:chExt cx="1891440" cy="169974"/>
          </a:xfrm>
        </p:grpSpPr>
        <p:sp>
          <p:nvSpPr>
            <p:cNvPr id="30" name="Freeform 30"/>
            <p:cNvSpPr/>
            <p:nvPr/>
          </p:nvSpPr>
          <p:spPr>
            <a:xfrm>
              <a:off x="0" y="0"/>
              <a:ext cx="1891440" cy="169974"/>
            </a:xfrm>
            <a:custGeom>
              <a:avLst/>
              <a:gdLst/>
              <a:ahLst/>
              <a:cxnLst/>
              <a:rect l="l" t="t" r="r" b="b"/>
              <a:pathLst>
                <a:path w="1891440" h="169974">
                  <a:moveTo>
                    <a:pt x="0" y="0"/>
                  </a:moveTo>
                  <a:lnTo>
                    <a:pt x="1891440" y="0"/>
                  </a:lnTo>
                  <a:lnTo>
                    <a:pt x="1891440" y="169974"/>
                  </a:lnTo>
                  <a:lnTo>
                    <a:pt x="0" y="169974"/>
                  </a:lnTo>
                  <a:close/>
                </a:path>
              </a:pathLst>
            </a:custGeom>
            <a:solidFill>
              <a:srgbClr val="0048A8"/>
            </a:solidFill>
          </p:spPr>
          <p:txBody>
            <a:bodyPr/>
            <a:lstStyle/>
            <a:p>
              <a:endParaRPr lang="en-US"/>
            </a:p>
          </p:txBody>
        </p:sp>
        <p:sp>
          <p:nvSpPr>
            <p:cNvPr id="31" name="TextBox 31"/>
            <p:cNvSpPr txBox="1"/>
            <p:nvPr/>
          </p:nvSpPr>
          <p:spPr>
            <a:xfrm>
              <a:off x="0" y="0"/>
              <a:ext cx="1891440" cy="169974"/>
            </a:xfrm>
            <a:prstGeom prst="rect">
              <a:avLst/>
            </a:prstGeom>
          </p:spPr>
          <p:txBody>
            <a:bodyPr lIns="50800" tIns="50800" rIns="50800" bIns="50800" rtlCol="0" anchor="ctr"/>
            <a:lstStyle/>
            <a:p>
              <a:pPr algn="ctr">
                <a:lnSpc>
                  <a:spcPts val="2879"/>
                </a:lnSpc>
              </a:pPr>
              <a:endParaRPr/>
            </a:p>
          </p:txBody>
        </p:sp>
      </p:grpSp>
      <p:grpSp>
        <p:nvGrpSpPr>
          <p:cNvPr id="32" name="Group 32"/>
          <p:cNvGrpSpPr/>
          <p:nvPr/>
        </p:nvGrpSpPr>
        <p:grpSpPr>
          <a:xfrm>
            <a:off x="10822375" y="5558519"/>
            <a:ext cx="6114770" cy="549503"/>
            <a:chOff x="0" y="0"/>
            <a:chExt cx="1891440" cy="169974"/>
          </a:xfrm>
        </p:grpSpPr>
        <p:sp>
          <p:nvSpPr>
            <p:cNvPr id="33" name="Freeform 33"/>
            <p:cNvSpPr/>
            <p:nvPr/>
          </p:nvSpPr>
          <p:spPr>
            <a:xfrm>
              <a:off x="0" y="0"/>
              <a:ext cx="1891440" cy="169974"/>
            </a:xfrm>
            <a:custGeom>
              <a:avLst/>
              <a:gdLst/>
              <a:ahLst/>
              <a:cxnLst/>
              <a:rect l="l" t="t" r="r" b="b"/>
              <a:pathLst>
                <a:path w="1891440" h="169974">
                  <a:moveTo>
                    <a:pt x="0" y="0"/>
                  </a:moveTo>
                  <a:lnTo>
                    <a:pt x="1891440" y="0"/>
                  </a:lnTo>
                  <a:lnTo>
                    <a:pt x="1891440" y="169974"/>
                  </a:lnTo>
                  <a:lnTo>
                    <a:pt x="0" y="169974"/>
                  </a:lnTo>
                  <a:close/>
                </a:path>
              </a:pathLst>
            </a:custGeom>
            <a:solidFill>
              <a:srgbClr val="0048A8"/>
            </a:solidFill>
          </p:spPr>
          <p:txBody>
            <a:bodyPr/>
            <a:lstStyle/>
            <a:p>
              <a:endParaRPr lang="en-US"/>
            </a:p>
          </p:txBody>
        </p:sp>
        <p:sp>
          <p:nvSpPr>
            <p:cNvPr id="34" name="TextBox 34"/>
            <p:cNvSpPr txBox="1"/>
            <p:nvPr/>
          </p:nvSpPr>
          <p:spPr>
            <a:xfrm>
              <a:off x="0" y="0"/>
              <a:ext cx="1891440" cy="169974"/>
            </a:xfrm>
            <a:prstGeom prst="rect">
              <a:avLst/>
            </a:prstGeom>
          </p:spPr>
          <p:txBody>
            <a:bodyPr lIns="50800" tIns="50800" rIns="50800" bIns="50800" rtlCol="0" anchor="ctr"/>
            <a:lstStyle/>
            <a:p>
              <a:pPr algn="ctr">
                <a:lnSpc>
                  <a:spcPts val="2879"/>
                </a:lnSpc>
              </a:pPr>
              <a:endParaRPr/>
            </a:p>
          </p:txBody>
        </p:sp>
      </p:grpSp>
      <p:sp>
        <p:nvSpPr>
          <p:cNvPr id="35" name="Freeform 35"/>
          <p:cNvSpPr/>
          <p:nvPr/>
        </p:nvSpPr>
        <p:spPr>
          <a:xfrm>
            <a:off x="10228329" y="7646004"/>
            <a:ext cx="7080975" cy="2051497"/>
          </a:xfrm>
          <a:custGeom>
            <a:avLst/>
            <a:gdLst/>
            <a:ahLst/>
            <a:cxnLst/>
            <a:rect l="l" t="t" r="r" b="b"/>
            <a:pathLst>
              <a:path w="7080975" h="2051497">
                <a:moveTo>
                  <a:pt x="0" y="0"/>
                </a:moveTo>
                <a:lnTo>
                  <a:pt x="7080975" y="0"/>
                </a:lnTo>
                <a:lnTo>
                  <a:pt x="7080975" y="2051497"/>
                </a:lnTo>
                <a:lnTo>
                  <a:pt x="0" y="2051497"/>
                </a:lnTo>
                <a:lnTo>
                  <a:pt x="0" y="0"/>
                </a:lnTo>
                <a:close/>
              </a:path>
            </a:pathLst>
          </a:custGeom>
          <a:blipFill>
            <a:blip r:embed="rId6"/>
            <a:stretch>
              <a:fillRect/>
            </a:stretch>
          </a:blipFill>
        </p:spPr>
        <p:txBody>
          <a:bodyPr/>
          <a:lstStyle/>
          <a:p>
            <a:endParaRPr lang="en-US"/>
          </a:p>
        </p:txBody>
      </p:sp>
      <p:sp>
        <p:nvSpPr>
          <p:cNvPr id="36" name="TextBox 36"/>
          <p:cNvSpPr txBox="1"/>
          <p:nvPr/>
        </p:nvSpPr>
        <p:spPr>
          <a:xfrm>
            <a:off x="5562287" y="327699"/>
            <a:ext cx="7398304" cy="1104900"/>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Apriori Algorithm</a:t>
            </a:r>
          </a:p>
        </p:txBody>
      </p:sp>
      <p:sp>
        <p:nvSpPr>
          <p:cNvPr id="37" name="TextBox 37"/>
          <p:cNvSpPr txBox="1"/>
          <p:nvPr/>
        </p:nvSpPr>
        <p:spPr>
          <a:xfrm>
            <a:off x="749227" y="1808467"/>
            <a:ext cx="7444944" cy="718680"/>
          </a:xfrm>
          <a:prstGeom prst="rect">
            <a:avLst/>
          </a:prstGeom>
        </p:spPr>
        <p:txBody>
          <a:bodyPr lIns="0" tIns="0" rIns="0" bIns="0" rtlCol="0" anchor="t">
            <a:spAutoFit/>
          </a:bodyPr>
          <a:lstStyle/>
          <a:p>
            <a:pPr algn="l">
              <a:lnSpc>
                <a:spcPts val="2920"/>
              </a:lnSpc>
            </a:pPr>
            <a:r>
              <a:rPr lang="en-US" sz="2086" b="1">
                <a:solidFill>
                  <a:srgbClr val="000000"/>
                </a:solidFill>
                <a:latin typeface="HK Grotesk Bold"/>
                <a:ea typeface="HK Grotesk Bold"/>
                <a:cs typeface="HK Grotesk Bold"/>
                <a:sym typeface="HK Grotesk Bold"/>
              </a:rPr>
              <a:t>Binary Conversion:</a:t>
            </a:r>
            <a:r>
              <a:rPr lang="en-US" sz="2086">
                <a:solidFill>
                  <a:srgbClr val="000000"/>
                </a:solidFill>
                <a:latin typeface="HK Grotesk"/>
                <a:ea typeface="HK Grotesk"/>
                <a:cs typeface="HK Grotesk"/>
                <a:sym typeface="HK Grotesk"/>
              </a:rPr>
              <a:t> Converts blood test results into binary (1/0) using medical thresholds</a:t>
            </a:r>
          </a:p>
        </p:txBody>
      </p:sp>
      <p:sp>
        <p:nvSpPr>
          <p:cNvPr id="38" name="TextBox 38"/>
          <p:cNvSpPr txBox="1"/>
          <p:nvPr/>
        </p:nvSpPr>
        <p:spPr>
          <a:xfrm>
            <a:off x="749227" y="2666012"/>
            <a:ext cx="5655290" cy="725885"/>
          </a:xfrm>
          <a:prstGeom prst="rect">
            <a:avLst/>
          </a:prstGeom>
        </p:spPr>
        <p:txBody>
          <a:bodyPr lIns="0" tIns="0" rIns="0" bIns="0" rtlCol="0" anchor="t">
            <a:spAutoFit/>
          </a:bodyPr>
          <a:lstStyle/>
          <a:p>
            <a:pPr algn="l">
              <a:lnSpc>
                <a:spcPts val="2920"/>
              </a:lnSpc>
            </a:pPr>
            <a:r>
              <a:rPr lang="en-US" sz="2086">
                <a:solidFill>
                  <a:srgbClr val="000000"/>
                </a:solidFill>
                <a:latin typeface="HK Grotesk"/>
                <a:ea typeface="HK Grotesk"/>
                <a:cs typeface="HK Grotesk"/>
                <a:sym typeface="HK Grotesk"/>
              </a:rPr>
              <a:t>- WBC &gt; 11 → High_WBC = 1</a:t>
            </a:r>
          </a:p>
          <a:p>
            <a:pPr algn="l">
              <a:lnSpc>
                <a:spcPts val="2920"/>
              </a:lnSpc>
            </a:pPr>
            <a:r>
              <a:rPr lang="en-US" sz="2086">
                <a:solidFill>
                  <a:srgbClr val="000000"/>
                </a:solidFill>
                <a:latin typeface="HK Grotesk"/>
                <a:ea typeface="HK Grotesk"/>
                <a:cs typeface="HK Grotesk"/>
                <a:sym typeface="HK Grotesk"/>
              </a:rPr>
              <a:t>- HGB &lt; 12 → Low_HGB = 1 (anemia threshold)</a:t>
            </a:r>
          </a:p>
        </p:txBody>
      </p:sp>
      <p:sp>
        <p:nvSpPr>
          <p:cNvPr id="39" name="TextBox 39"/>
          <p:cNvSpPr txBox="1"/>
          <p:nvPr/>
        </p:nvSpPr>
        <p:spPr>
          <a:xfrm>
            <a:off x="793823" y="3615775"/>
            <a:ext cx="3077071" cy="356656"/>
          </a:xfrm>
          <a:prstGeom prst="rect">
            <a:avLst/>
          </a:prstGeom>
        </p:spPr>
        <p:txBody>
          <a:bodyPr lIns="0" tIns="0" rIns="0" bIns="0" rtlCol="0" anchor="t">
            <a:spAutoFit/>
          </a:bodyPr>
          <a:lstStyle/>
          <a:p>
            <a:pPr algn="l">
              <a:lnSpc>
                <a:spcPts val="2920"/>
              </a:lnSpc>
            </a:pPr>
            <a:r>
              <a:rPr lang="en-US" sz="2086" b="1">
                <a:solidFill>
                  <a:srgbClr val="000000"/>
                </a:solidFill>
                <a:latin typeface="HK Grotesk Bold"/>
                <a:ea typeface="HK Grotesk Bold"/>
                <a:cs typeface="HK Grotesk Bold"/>
                <a:sym typeface="HK Grotesk Bold"/>
              </a:rPr>
              <a:t>Nutrient Deficiency Flags</a:t>
            </a:r>
          </a:p>
        </p:txBody>
      </p:sp>
      <p:sp>
        <p:nvSpPr>
          <p:cNvPr id="40" name="TextBox 40"/>
          <p:cNvSpPr txBox="1"/>
          <p:nvPr/>
        </p:nvSpPr>
        <p:spPr>
          <a:xfrm>
            <a:off x="749227" y="4109383"/>
            <a:ext cx="5655290" cy="725885"/>
          </a:xfrm>
          <a:prstGeom prst="rect">
            <a:avLst/>
          </a:prstGeom>
        </p:spPr>
        <p:txBody>
          <a:bodyPr lIns="0" tIns="0" rIns="0" bIns="0" rtlCol="0" anchor="t">
            <a:spAutoFit/>
          </a:bodyPr>
          <a:lstStyle/>
          <a:p>
            <a:pPr algn="l">
              <a:lnSpc>
                <a:spcPts val="2920"/>
              </a:lnSpc>
            </a:pPr>
            <a:r>
              <a:rPr lang="en-US" sz="2086">
                <a:solidFill>
                  <a:srgbClr val="000000"/>
                </a:solidFill>
                <a:latin typeface="HK Grotesk"/>
                <a:ea typeface="HK Grotesk"/>
                <a:cs typeface="HK Grotesk"/>
                <a:sym typeface="HK Grotesk"/>
              </a:rPr>
              <a:t> - Ferritin &lt; 15 → Iron deficiency</a:t>
            </a:r>
          </a:p>
          <a:p>
            <a:pPr algn="l">
              <a:lnSpc>
                <a:spcPts val="2920"/>
              </a:lnSpc>
            </a:pPr>
            <a:r>
              <a:rPr lang="en-US" sz="2086">
                <a:solidFill>
                  <a:srgbClr val="000000"/>
                </a:solidFill>
                <a:latin typeface="HK Grotesk"/>
                <a:ea typeface="HK Grotesk"/>
                <a:cs typeface="HK Grotesk"/>
                <a:sym typeface="HK Grotesk"/>
              </a:rPr>
              <a:t> - B12 &lt; 200 → B12 deficiency</a:t>
            </a:r>
          </a:p>
        </p:txBody>
      </p:sp>
      <p:sp>
        <p:nvSpPr>
          <p:cNvPr id="41" name="TextBox 41"/>
          <p:cNvSpPr txBox="1"/>
          <p:nvPr/>
        </p:nvSpPr>
        <p:spPr>
          <a:xfrm>
            <a:off x="749227" y="5063869"/>
            <a:ext cx="7890392" cy="356656"/>
          </a:xfrm>
          <a:prstGeom prst="rect">
            <a:avLst/>
          </a:prstGeom>
        </p:spPr>
        <p:txBody>
          <a:bodyPr lIns="0" tIns="0" rIns="0" bIns="0" rtlCol="0" anchor="t">
            <a:spAutoFit/>
          </a:bodyPr>
          <a:lstStyle/>
          <a:p>
            <a:pPr algn="l">
              <a:lnSpc>
                <a:spcPts val="2920"/>
              </a:lnSpc>
            </a:pPr>
            <a:r>
              <a:rPr lang="en-US" sz="2086" b="1">
                <a:solidFill>
                  <a:srgbClr val="000000"/>
                </a:solidFill>
                <a:latin typeface="HK Grotesk Bold"/>
                <a:ea typeface="HK Grotesk Bold"/>
                <a:cs typeface="HK Grotesk Bold"/>
                <a:sym typeface="HK Grotesk Bold"/>
              </a:rPr>
              <a:t>Anemia Classification:</a:t>
            </a:r>
            <a:r>
              <a:rPr lang="en-US" sz="2086">
                <a:solidFill>
                  <a:srgbClr val="000000"/>
                </a:solidFill>
                <a:latin typeface="HK Grotesk"/>
                <a:ea typeface="HK Grotesk"/>
                <a:cs typeface="HK Grotesk"/>
                <a:sym typeface="HK Grotesk"/>
              </a:rPr>
              <a:t> Uses labeled types (Iron, Folate, B12-related)</a:t>
            </a:r>
          </a:p>
        </p:txBody>
      </p:sp>
      <p:sp>
        <p:nvSpPr>
          <p:cNvPr id="42" name="TextBox 42"/>
          <p:cNvSpPr txBox="1"/>
          <p:nvPr/>
        </p:nvSpPr>
        <p:spPr>
          <a:xfrm>
            <a:off x="749227" y="5649124"/>
            <a:ext cx="4116452" cy="356656"/>
          </a:xfrm>
          <a:prstGeom prst="rect">
            <a:avLst/>
          </a:prstGeom>
        </p:spPr>
        <p:txBody>
          <a:bodyPr lIns="0" tIns="0" rIns="0" bIns="0" rtlCol="0" anchor="t">
            <a:spAutoFit/>
          </a:bodyPr>
          <a:lstStyle/>
          <a:p>
            <a:pPr algn="l">
              <a:lnSpc>
                <a:spcPts val="2920"/>
              </a:lnSpc>
            </a:pPr>
            <a:r>
              <a:rPr lang="en-US" sz="2086" b="1">
                <a:solidFill>
                  <a:srgbClr val="000000"/>
                </a:solidFill>
                <a:latin typeface="HK Grotesk Bold"/>
                <a:ea typeface="HK Grotesk Bold"/>
                <a:cs typeface="HK Grotesk Bold"/>
                <a:sym typeface="HK Grotesk Bold"/>
              </a:rPr>
              <a:t>Pattern Mining (Apriori Algorithm)</a:t>
            </a:r>
          </a:p>
        </p:txBody>
      </p:sp>
      <p:sp>
        <p:nvSpPr>
          <p:cNvPr id="43" name="TextBox 43"/>
          <p:cNvSpPr txBox="1"/>
          <p:nvPr/>
        </p:nvSpPr>
        <p:spPr>
          <a:xfrm>
            <a:off x="737074" y="6278266"/>
            <a:ext cx="8080672" cy="1091512"/>
          </a:xfrm>
          <a:prstGeom prst="rect">
            <a:avLst/>
          </a:prstGeom>
        </p:spPr>
        <p:txBody>
          <a:bodyPr lIns="0" tIns="0" rIns="0" bIns="0" rtlCol="0" anchor="t">
            <a:spAutoFit/>
          </a:bodyPr>
          <a:lstStyle/>
          <a:p>
            <a:pPr algn="l">
              <a:lnSpc>
                <a:spcPts val="2920"/>
              </a:lnSpc>
            </a:pPr>
            <a:r>
              <a:rPr lang="en-US" sz="2086">
                <a:solidFill>
                  <a:srgbClr val="000000"/>
                </a:solidFill>
                <a:latin typeface="HK Grotesk"/>
                <a:ea typeface="HK Grotesk"/>
                <a:cs typeface="HK Grotesk"/>
                <a:sym typeface="HK Grotesk"/>
              </a:rPr>
              <a:t> - Identifies frequently co-occurring abnormalities</a:t>
            </a:r>
          </a:p>
          <a:p>
            <a:pPr algn="l">
              <a:lnSpc>
                <a:spcPts val="2920"/>
              </a:lnSpc>
            </a:pPr>
            <a:r>
              <a:rPr lang="en-US" sz="2086">
                <a:solidFill>
                  <a:srgbClr val="000000"/>
                </a:solidFill>
                <a:latin typeface="HK Grotesk"/>
                <a:ea typeface="HK Grotesk"/>
                <a:cs typeface="HK Grotesk"/>
                <a:sym typeface="HK Grotesk"/>
              </a:rPr>
              <a:t> - Filters patterns with ≥10% support (min_support = 0.1)</a:t>
            </a:r>
          </a:p>
          <a:p>
            <a:pPr algn="l">
              <a:lnSpc>
                <a:spcPts val="2920"/>
              </a:lnSpc>
            </a:pPr>
            <a:r>
              <a:rPr lang="en-US" sz="2086">
                <a:solidFill>
                  <a:srgbClr val="000000"/>
                </a:solidFill>
                <a:latin typeface="HK Grotesk"/>
                <a:ea typeface="HK Grotesk"/>
                <a:cs typeface="HK Grotesk"/>
                <a:sym typeface="HK Grotesk"/>
              </a:rPr>
              <a:t> - Limits output to max 4 abnormalities per rule for readability</a:t>
            </a:r>
          </a:p>
        </p:txBody>
      </p:sp>
      <p:sp>
        <p:nvSpPr>
          <p:cNvPr id="44" name="TextBox 44"/>
          <p:cNvSpPr txBox="1"/>
          <p:nvPr/>
        </p:nvSpPr>
        <p:spPr>
          <a:xfrm>
            <a:off x="558947" y="8179404"/>
            <a:ext cx="3106495" cy="1080704"/>
          </a:xfrm>
          <a:prstGeom prst="rect">
            <a:avLst/>
          </a:prstGeom>
        </p:spPr>
        <p:txBody>
          <a:bodyPr lIns="0" tIns="0" rIns="0" bIns="0" rtlCol="0" anchor="t">
            <a:spAutoFit/>
          </a:bodyPr>
          <a:lstStyle/>
          <a:p>
            <a:pPr algn="ctr">
              <a:lnSpc>
                <a:spcPts val="2920"/>
              </a:lnSpc>
            </a:pPr>
            <a:r>
              <a:rPr lang="en-US" sz="2086">
                <a:solidFill>
                  <a:srgbClr val="000000"/>
                </a:solidFill>
                <a:latin typeface="HK Grotesk"/>
                <a:ea typeface="HK Grotesk"/>
                <a:cs typeface="HK Grotesk"/>
                <a:sym typeface="HK Grotesk"/>
              </a:rPr>
              <a:t>Top 10 most common abnormality combinations by frequency</a:t>
            </a:r>
          </a:p>
        </p:txBody>
      </p:sp>
      <p:sp>
        <p:nvSpPr>
          <p:cNvPr id="45" name="TextBox 45"/>
          <p:cNvSpPr txBox="1"/>
          <p:nvPr/>
        </p:nvSpPr>
        <p:spPr>
          <a:xfrm>
            <a:off x="10709418" y="1638362"/>
            <a:ext cx="7041621"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Top 5 Most Clinically Significant Patterns</a:t>
            </a:r>
          </a:p>
        </p:txBody>
      </p:sp>
      <p:sp>
        <p:nvSpPr>
          <p:cNvPr id="46" name="TextBox 46"/>
          <p:cNvSpPr txBox="1"/>
          <p:nvPr/>
        </p:nvSpPr>
        <p:spPr>
          <a:xfrm>
            <a:off x="10899229" y="2485860"/>
            <a:ext cx="5085770" cy="357066"/>
          </a:xfrm>
          <a:prstGeom prst="rect">
            <a:avLst/>
          </a:prstGeom>
        </p:spPr>
        <p:txBody>
          <a:bodyPr lIns="0" tIns="0" rIns="0" bIns="0" rtlCol="0" anchor="t">
            <a:spAutoFit/>
          </a:bodyPr>
          <a:lstStyle/>
          <a:p>
            <a:pPr algn="l">
              <a:lnSpc>
                <a:spcPts val="2980"/>
              </a:lnSpc>
            </a:pPr>
            <a:r>
              <a:rPr lang="en-US" sz="2128">
                <a:solidFill>
                  <a:srgbClr val="FFFFFF"/>
                </a:solidFill>
                <a:latin typeface="HK Grotesk"/>
                <a:ea typeface="HK Grotesk"/>
                <a:cs typeface="HK Grotesk"/>
                <a:sym typeface="HK Grotesk"/>
              </a:rPr>
              <a:t>Iron Deficiency Anemia Signature</a:t>
            </a:r>
          </a:p>
        </p:txBody>
      </p:sp>
      <p:sp>
        <p:nvSpPr>
          <p:cNvPr id="47" name="TextBox 47"/>
          <p:cNvSpPr txBox="1"/>
          <p:nvPr/>
        </p:nvSpPr>
        <p:spPr>
          <a:xfrm>
            <a:off x="10899229" y="3272802"/>
            <a:ext cx="5085770" cy="357066"/>
          </a:xfrm>
          <a:prstGeom prst="rect">
            <a:avLst/>
          </a:prstGeom>
        </p:spPr>
        <p:txBody>
          <a:bodyPr lIns="0" tIns="0" rIns="0" bIns="0" rtlCol="0" anchor="t">
            <a:spAutoFit/>
          </a:bodyPr>
          <a:lstStyle/>
          <a:p>
            <a:pPr algn="l">
              <a:lnSpc>
                <a:spcPts val="2980"/>
              </a:lnSpc>
            </a:pPr>
            <a:r>
              <a:rPr lang="en-US" sz="2128">
                <a:solidFill>
                  <a:srgbClr val="FFFFFF"/>
                </a:solidFill>
                <a:latin typeface="HK Grotesk"/>
                <a:ea typeface="HK Grotesk"/>
                <a:cs typeface="HK Grotesk"/>
                <a:sym typeface="HK Grotesk"/>
              </a:rPr>
              <a:t>Microcytic Anemia Triad</a:t>
            </a:r>
          </a:p>
        </p:txBody>
      </p:sp>
      <p:sp>
        <p:nvSpPr>
          <p:cNvPr id="48" name="TextBox 48"/>
          <p:cNvSpPr txBox="1"/>
          <p:nvPr/>
        </p:nvSpPr>
        <p:spPr>
          <a:xfrm>
            <a:off x="10899229" y="4060431"/>
            <a:ext cx="5085770" cy="357066"/>
          </a:xfrm>
          <a:prstGeom prst="rect">
            <a:avLst/>
          </a:prstGeom>
        </p:spPr>
        <p:txBody>
          <a:bodyPr lIns="0" tIns="0" rIns="0" bIns="0" rtlCol="0" anchor="t">
            <a:spAutoFit/>
          </a:bodyPr>
          <a:lstStyle/>
          <a:p>
            <a:pPr algn="l">
              <a:lnSpc>
                <a:spcPts val="2980"/>
              </a:lnSpc>
            </a:pPr>
            <a:r>
              <a:rPr lang="en-US" sz="2128">
                <a:solidFill>
                  <a:srgbClr val="FFFFFF"/>
                </a:solidFill>
                <a:latin typeface="HK Grotesk"/>
                <a:ea typeface="HK Grotesk"/>
                <a:cs typeface="HK Grotesk"/>
                <a:sym typeface="HK Grotesk"/>
              </a:rPr>
              <a:t>Severe Iron Deficiency </a:t>
            </a:r>
          </a:p>
        </p:txBody>
      </p:sp>
      <p:sp>
        <p:nvSpPr>
          <p:cNvPr id="49" name="TextBox 49"/>
          <p:cNvSpPr txBox="1"/>
          <p:nvPr/>
        </p:nvSpPr>
        <p:spPr>
          <a:xfrm>
            <a:off x="10899229" y="4848059"/>
            <a:ext cx="5085770" cy="357066"/>
          </a:xfrm>
          <a:prstGeom prst="rect">
            <a:avLst/>
          </a:prstGeom>
        </p:spPr>
        <p:txBody>
          <a:bodyPr lIns="0" tIns="0" rIns="0" bIns="0" rtlCol="0" anchor="t">
            <a:spAutoFit/>
          </a:bodyPr>
          <a:lstStyle/>
          <a:p>
            <a:pPr algn="l">
              <a:lnSpc>
                <a:spcPts val="2980"/>
              </a:lnSpc>
            </a:pPr>
            <a:r>
              <a:rPr lang="en-US" sz="2128">
                <a:solidFill>
                  <a:srgbClr val="FFFFFF"/>
                </a:solidFill>
                <a:latin typeface="HK Grotesk"/>
                <a:ea typeface="HK Grotesk"/>
                <a:cs typeface="HK Grotesk"/>
                <a:sym typeface="HK Grotesk"/>
              </a:rPr>
              <a:t>Erythrocyte Marker Pattern</a:t>
            </a:r>
          </a:p>
        </p:txBody>
      </p:sp>
      <p:sp>
        <p:nvSpPr>
          <p:cNvPr id="50" name="TextBox 50"/>
          <p:cNvSpPr txBox="1"/>
          <p:nvPr/>
        </p:nvSpPr>
        <p:spPr>
          <a:xfrm>
            <a:off x="10899229" y="5635688"/>
            <a:ext cx="5085770" cy="357066"/>
          </a:xfrm>
          <a:prstGeom prst="rect">
            <a:avLst/>
          </a:prstGeom>
        </p:spPr>
        <p:txBody>
          <a:bodyPr lIns="0" tIns="0" rIns="0" bIns="0" rtlCol="0" anchor="t">
            <a:spAutoFit/>
          </a:bodyPr>
          <a:lstStyle/>
          <a:p>
            <a:pPr algn="l">
              <a:lnSpc>
                <a:spcPts val="2980"/>
              </a:lnSpc>
            </a:pPr>
            <a:r>
              <a:rPr lang="en-US" sz="2128">
                <a:solidFill>
                  <a:srgbClr val="FFFFFF"/>
                </a:solidFill>
                <a:latin typeface="HK Grotesk"/>
                <a:ea typeface="HK Grotesk"/>
                <a:cs typeface="HK Grotesk"/>
                <a:sym typeface="HK Grotesk"/>
              </a:rPr>
              <a:t>Triple Marker Confirmation</a:t>
            </a:r>
          </a:p>
        </p:txBody>
      </p:sp>
      <p:sp>
        <p:nvSpPr>
          <p:cNvPr id="51" name="TextBox 51"/>
          <p:cNvSpPr txBox="1"/>
          <p:nvPr/>
        </p:nvSpPr>
        <p:spPr>
          <a:xfrm>
            <a:off x="10822375" y="6845941"/>
            <a:ext cx="5445429"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Clinical Decision Support Table</a:t>
            </a:r>
          </a:p>
        </p:txBody>
      </p:sp>
      <p:sp>
        <p:nvSpPr>
          <p:cNvPr id="52" name="Freeform 52"/>
          <p:cNvSpPr/>
          <p:nvPr/>
        </p:nvSpPr>
        <p:spPr>
          <a:xfrm>
            <a:off x="10071090" y="6754332"/>
            <a:ext cx="638328" cy="773731"/>
          </a:xfrm>
          <a:custGeom>
            <a:avLst/>
            <a:gdLst/>
            <a:ahLst/>
            <a:cxnLst/>
            <a:rect l="l" t="t" r="r" b="b"/>
            <a:pathLst>
              <a:path w="638328" h="773731">
                <a:moveTo>
                  <a:pt x="0" y="0"/>
                </a:moveTo>
                <a:lnTo>
                  <a:pt x="638328" y="0"/>
                </a:lnTo>
                <a:lnTo>
                  <a:pt x="638328" y="773731"/>
                </a:lnTo>
                <a:lnTo>
                  <a:pt x="0" y="77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3" name="TextBox 53"/>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a:off x="558947" y="1924305"/>
            <a:ext cx="638328" cy="773731"/>
          </a:xfrm>
          <a:custGeom>
            <a:avLst/>
            <a:gdLst/>
            <a:ahLst/>
            <a:cxnLst/>
            <a:rect l="l" t="t" r="r" b="b"/>
            <a:pathLst>
              <a:path w="638328" h="773731">
                <a:moveTo>
                  <a:pt x="0" y="0"/>
                </a:moveTo>
                <a:lnTo>
                  <a:pt x="638327" y="0"/>
                </a:lnTo>
                <a:lnTo>
                  <a:pt x="638327" y="773731"/>
                </a:lnTo>
                <a:lnTo>
                  <a:pt x="0" y="773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558947" y="3189741"/>
            <a:ext cx="8364124" cy="5187875"/>
          </a:xfrm>
          <a:custGeom>
            <a:avLst/>
            <a:gdLst/>
            <a:ahLst/>
            <a:cxnLst/>
            <a:rect l="l" t="t" r="r" b="b"/>
            <a:pathLst>
              <a:path w="8364124" h="5187875">
                <a:moveTo>
                  <a:pt x="0" y="0"/>
                </a:moveTo>
                <a:lnTo>
                  <a:pt x="8364124" y="0"/>
                </a:lnTo>
                <a:lnTo>
                  <a:pt x="8364124" y="5187875"/>
                </a:lnTo>
                <a:lnTo>
                  <a:pt x="0" y="5187875"/>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5562287" y="327699"/>
            <a:ext cx="7398304" cy="1104900"/>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Apriori Algorithm</a:t>
            </a:r>
          </a:p>
        </p:txBody>
      </p:sp>
      <p:sp>
        <p:nvSpPr>
          <p:cNvPr id="17" name="TextBox 17"/>
          <p:cNvSpPr txBox="1"/>
          <p:nvPr/>
        </p:nvSpPr>
        <p:spPr>
          <a:xfrm>
            <a:off x="1359199" y="2015914"/>
            <a:ext cx="5890878"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Top Association Rules By Lift Score</a:t>
            </a:r>
          </a:p>
        </p:txBody>
      </p:sp>
      <p:sp>
        <p:nvSpPr>
          <p:cNvPr id="18" name="Freeform 18"/>
          <p:cNvSpPr/>
          <p:nvPr/>
        </p:nvSpPr>
        <p:spPr>
          <a:xfrm>
            <a:off x="10638300" y="2082589"/>
            <a:ext cx="351131" cy="425614"/>
          </a:xfrm>
          <a:custGeom>
            <a:avLst/>
            <a:gdLst/>
            <a:ahLst/>
            <a:cxnLst/>
            <a:rect l="l" t="t" r="r" b="b"/>
            <a:pathLst>
              <a:path w="351131" h="425614">
                <a:moveTo>
                  <a:pt x="0" y="0"/>
                </a:moveTo>
                <a:lnTo>
                  <a:pt x="351131" y="0"/>
                </a:lnTo>
                <a:lnTo>
                  <a:pt x="351131" y="425614"/>
                </a:lnTo>
                <a:lnTo>
                  <a:pt x="0" y="4256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TextBox 19"/>
          <p:cNvSpPr txBox="1"/>
          <p:nvPr/>
        </p:nvSpPr>
        <p:spPr>
          <a:xfrm>
            <a:off x="11248039" y="2025439"/>
            <a:ext cx="4727762" cy="481256"/>
          </a:xfrm>
          <a:prstGeom prst="rect">
            <a:avLst/>
          </a:prstGeom>
        </p:spPr>
        <p:txBody>
          <a:bodyPr lIns="0" tIns="0" rIns="0" bIns="0" rtlCol="0" anchor="t">
            <a:spAutoFit/>
          </a:bodyPr>
          <a:lstStyle/>
          <a:p>
            <a:pPr algn="l">
              <a:lnSpc>
                <a:spcPts val="3919"/>
              </a:lnSpc>
            </a:pPr>
            <a:r>
              <a:rPr lang="en-US" sz="2799">
                <a:solidFill>
                  <a:srgbClr val="000000"/>
                </a:solidFill>
                <a:latin typeface="HK Grotesk"/>
                <a:ea typeface="HK Grotesk"/>
                <a:cs typeface="HK Grotesk"/>
                <a:sym typeface="HK Grotesk"/>
              </a:rPr>
              <a:t>Most Predictive Combinations</a:t>
            </a:r>
          </a:p>
        </p:txBody>
      </p:sp>
      <p:sp>
        <p:nvSpPr>
          <p:cNvPr id="20" name="Freeform 20"/>
          <p:cNvSpPr/>
          <p:nvPr/>
        </p:nvSpPr>
        <p:spPr>
          <a:xfrm>
            <a:off x="10638300" y="6474314"/>
            <a:ext cx="351131" cy="425614"/>
          </a:xfrm>
          <a:custGeom>
            <a:avLst/>
            <a:gdLst/>
            <a:ahLst/>
            <a:cxnLst/>
            <a:rect l="l" t="t" r="r" b="b"/>
            <a:pathLst>
              <a:path w="351131" h="425614">
                <a:moveTo>
                  <a:pt x="0" y="0"/>
                </a:moveTo>
                <a:lnTo>
                  <a:pt x="351131" y="0"/>
                </a:lnTo>
                <a:lnTo>
                  <a:pt x="351131" y="425614"/>
                </a:lnTo>
                <a:lnTo>
                  <a:pt x="0" y="4256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TextBox 21"/>
          <p:cNvSpPr txBox="1"/>
          <p:nvPr/>
        </p:nvSpPr>
        <p:spPr>
          <a:xfrm>
            <a:off x="11248039" y="6418672"/>
            <a:ext cx="2265420" cy="481256"/>
          </a:xfrm>
          <a:prstGeom prst="rect">
            <a:avLst/>
          </a:prstGeom>
        </p:spPr>
        <p:txBody>
          <a:bodyPr lIns="0" tIns="0" rIns="0" bIns="0" rtlCol="0" anchor="t">
            <a:spAutoFit/>
          </a:bodyPr>
          <a:lstStyle/>
          <a:p>
            <a:pPr algn="l">
              <a:lnSpc>
                <a:spcPts val="3919"/>
              </a:lnSpc>
            </a:pPr>
            <a:r>
              <a:rPr lang="en-US" sz="2799">
                <a:solidFill>
                  <a:srgbClr val="000000"/>
                </a:solidFill>
                <a:latin typeface="HK Grotesk"/>
                <a:ea typeface="HK Grotesk"/>
                <a:cs typeface="HK Grotesk"/>
                <a:sym typeface="HK Grotesk"/>
              </a:rPr>
              <a:t>Clinical Utility</a:t>
            </a:r>
          </a:p>
        </p:txBody>
      </p:sp>
      <p:grpSp>
        <p:nvGrpSpPr>
          <p:cNvPr id="22" name="Group 22"/>
          <p:cNvGrpSpPr/>
          <p:nvPr/>
        </p:nvGrpSpPr>
        <p:grpSpPr>
          <a:xfrm>
            <a:off x="10638300" y="2867056"/>
            <a:ext cx="7370227" cy="645371"/>
            <a:chOff x="0" y="0"/>
            <a:chExt cx="1941130" cy="169974"/>
          </a:xfrm>
        </p:grpSpPr>
        <p:sp>
          <p:nvSpPr>
            <p:cNvPr id="23" name="Freeform 23"/>
            <p:cNvSpPr/>
            <p:nvPr/>
          </p:nvSpPr>
          <p:spPr>
            <a:xfrm>
              <a:off x="0" y="0"/>
              <a:ext cx="1941130" cy="169974"/>
            </a:xfrm>
            <a:custGeom>
              <a:avLst/>
              <a:gdLst/>
              <a:ahLst/>
              <a:cxnLst/>
              <a:rect l="l" t="t" r="r" b="b"/>
              <a:pathLst>
                <a:path w="1941130" h="169974">
                  <a:moveTo>
                    <a:pt x="0" y="0"/>
                  </a:moveTo>
                  <a:lnTo>
                    <a:pt x="1941130" y="0"/>
                  </a:lnTo>
                  <a:lnTo>
                    <a:pt x="1941130" y="169974"/>
                  </a:lnTo>
                  <a:lnTo>
                    <a:pt x="0" y="169974"/>
                  </a:lnTo>
                  <a:close/>
                </a:path>
              </a:pathLst>
            </a:custGeom>
            <a:solidFill>
              <a:srgbClr val="0048A8"/>
            </a:solidFill>
          </p:spPr>
          <p:txBody>
            <a:bodyPr/>
            <a:lstStyle/>
            <a:p>
              <a:endParaRPr lang="en-US"/>
            </a:p>
          </p:txBody>
        </p:sp>
        <p:sp>
          <p:nvSpPr>
            <p:cNvPr id="24" name="TextBox 24"/>
            <p:cNvSpPr txBox="1"/>
            <p:nvPr/>
          </p:nvSpPr>
          <p:spPr>
            <a:xfrm>
              <a:off x="0" y="0"/>
              <a:ext cx="1941130" cy="169974"/>
            </a:xfrm>
            <a:prstGeom prst="rect">
              <a:avLst/>
            </a:prstGeom>
          </p:spPr>
          <p:txBody>
            <a:bodyPr lIns="50800" tIns="50800" rIns="50800" bIns="50800" rtlCol="0" anchor="ctr"/>
            <a:lstStyle/>
            <a:p>
              <a:pPr algn="ctr">
                <a:lnSpc>
                  <a:spcPts val="2879"/>
                </a:lnSpc>
              </a:pPr>
              <a:endParaRPr/>
            </a:p>
          </p:txBody>
        </p:sp>
      </p:grpSp>
      <p:sp>
        <p:nvSpPr>
          <p:cNvPr id="25" name="TextBox 25"/>
          <p:cNvSpPr txBox="1"/>
          <p:nvPr/>
        </p:nvSpPr>
        <p:spPr>
          <a:xfrm>
            <a:off x="10772815" y="2954810"/>
            <a:ext cx="6869002"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Low Ferritin + Low HGB → Start iron therapy</a:t>
            </a:r>
          </a:p>
        </p:txBody>
      </p:sp>
      <p:grpSp>
        <p:nvGrpSpPr>
          <p:cNvPr id="26" name="Group 26"/>
          <p:cNvGrpSpPr/>
          <p:nvPr/>
        </p:nvGrpSpPr>
        <p:grpSpPr>
          <a:xfrm>
            <a:off x="10638300" y="3700003"/>
            <a:ext cx="7370227" cy="645371"/>
            <a:chOff x="0" y="0"/>
            <a:chExt cx="1941130" cy="169974"/>
          </a:xfrm>
        </p:grpSpPr>
        <p:sp>
          <p:nvSpPr>
            <p:cNvPr id="27" name="Freeform 27"/>
            <p:cNvSpPr/>
            <p:nvPr/>
          </p:nvSpPr>
          <p:spPr>
            <a:xfrm>
              <a:off x="0" y="0"/>
              <a:ext cx="1941130" cy="169974"/>
            </a:xfrm>
            <a:custGeom>
              <a:avLst/>
              <a:gdLst/>
              <a:ahLst/>
              <a:cxnLst/>
              <a:rect l="l" t="t" r="r" b="b"/>
              <a:pathLst>
                <a:path w="1941130" h="169974">
                  <a:moveTo>
                    <a:pt x="0" y="0"/>
                  </a:moveTo>
                  <a:lnTo>
                    <a:pt x="1941130" y="0"/>
                  </a:lnTo>
                  <a:lnTo>
                    <a:pt x="1941130" y="169974"/>
                  </a:lnTo>
                  <a:lnTo>
                    <a:pt x="0" y="169974"/>
                  </a:lnTo>
                  <a:close/>
                </a:path>
              </a:pathLst>
            </a:custGeom>
            <a:solidFill>
              <a:srgbClr val="0048A8"/>
            </a:solidFill>
          </p:spPr>
          <p:txBody>
            <a:bodyPr/>
            <a:lstStyle/>
            <a:p>
              <a:endParaRPr lang="en-US"/>
            </a:p>
          </p:txBody>
        </p:sp>
        <p:sp>
          <p:nvSpPr>
            <p:cNvPr id="28" name="TextBox 28"/>
            <p:cNvSpPr txBox="1"/>
            <p:nvPr/>
          </p:nvSpPr>
          <p:spPr>
            <a:xfrm>
              <a:off x="0" y="0"/>
              <a:ext cx="1941130" cy="169974"/>
            </a:xfrm>
            <a:prstGeom prst="rect">
              <a:avLst/>
            </a:prstGeom>
          </p:spPr>
          <p:txBody>
            <a:bodyPr lIns="50800" tIns="50800" rIns="50800" bIns="50800" rtlCol="0" anchor="ctr"/>
            <a:lstStyle/>
            <a:p>
              <a:pPr algn="ctr">
                <a:lnSpc>
                  <a:spcPts val="2879"/>
                </a:lnSpc>
              </a:pPr>
              <a:endParaRPr/>
            </a:p>
          </p:txBody>
        </p:sp>
      </p:grpSp>
      <p:sp>
        <p:nvSpPr>
          <p:cNvPr id="29" name="TextBox 29"/>
          <p:cNvSpPr txBox="1"/>
          <p:nvPr/>
        </p:nvSpPr>
        <p:spPr>
          <a:xfrm>
            <a:off x="10772815" y="3787756"/>
            <a:ext cx="6869002"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Low MCV + Low MCH → Check ferritin</a:t>
            </a:r>
          </a:p>
        </p:txBody>
      </p:sp>
      <p:grpSp>
        <p:nvGrpSpPr>
          <p:cNvPr id="30" name="Group 30"/>
          <p:cNvGrpSpPr/>
          <p:nvPr/>
        </p:nvGrpSpPr>
        <p:grpSpPr>
          <a:xfrm>
            <a:off x="10638300" y="4535873"/>
            <a:ext cx="7370227" cy="645371"/>
            <a:chOff x="0" y="0"/>
            <a:chExt cx="1941130" cy="169974"/>
          </a:xfrm>
        </p:grpSpPr>
        <p:sp>
          <p:nvSpPr>
            <p:cNvPr id="31" name="Freeform 31"/>
            <p:cNvSpPr/>
            <p:nvPr/>
          </p:nvSpPr>
          <p:spPr>
            <a:xfrm>
              <a:off x="0" y="0"/>
              <a:ext cx="1941130" cy="169974"/>
            </a:xfrm>
            <a:custGeom>
              <a:avLst/>
              <a:gdLst/>
              <a:ahLst/>
              <a:cxnLst/>
              <a:rect l="l" t="t" r="r" b="b"/>
              <a:pathLst>
                <a:path w="1941130" h="169974">
                  <a:moveTo>
                    <a:pt x="0" y="0"/>
                  </a:moveTo>
                  <a:lnTo>
                    <a:pt x="1941130" y="0"/>
                  </a:lnTo>
                  <a:lnTo>
                    <a:pt x="1941130" y="169974"/>
                  </a:lnTo>
                  <a:lnTo>
                    <a:pt x="0" y="169974"/>
                  </a:lnTo>
                  <a:close/>
                </a:path>
              </a:pathLst>
            </a:custGeom>
            <a:solidFill>
              <a:srgbClr val="0048A8"/>
            </a:solidFill>
          </p:spPr>
          <p:txBody>
            <a:bodyPr/>
            <a:lstStyle/>
            <a:p>
              <a:endParaRPr lang="en-US"/>
            </a:p>
          </p:txBody>
        </p:sp>
        <p:sp>
          <p:nvSpPr>
            <p:cNvPr id="32" name="TextBox 32"/>
            <p:cNvSpPr txBox="1"/>
            <p:nvPr/>
          </p:nvSpPr>
          <p:spPr>
            <a:xfrm>
              <a:off x="0" y="0"/>
              <a:ext cx="1941130" cy="169974"/>
            </a:xfrm>
            <a:prstGeom prst="rect">
              <a:avLst/>
            </a:prstGeom>
          </p:spPr>
          <p:txBody>
            <a:bodyPr lIns="50800" tIns="50800" rIns="50800" bIns="50800" rtlCol="0" anchor="ctr"/>
            <a:lstStyle/>
            <a:p>
              <a:pPr algn="ctr">
                <a:lnSpc>
                  <a:spcPts val="2879"/>
                </a:lnSpc>
              </a:pPr>
              <a:endParaRPr/>
            </a:p>
          </p:txBody>
        </p:sp>
      </p:grpSp>
      <p:sp>
        <p:nvSpPr>
          <p:cNvPr id="33" name="TextBox 33"/>
          <p:cNvSpPr txBox="1"/>
          <p:nvPr/>
        </p:nvSpPr>
        <p:spPr>
          <a:xfrm>
            <a:off x="10772815" y="4623627"/>
            <a:ext cx="6869002"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Low MCHC + Anemia → Rule out Thalassemia</a:t>
            </a:r>
          </a:p>
        </p:txBody>
      </p:sp>
      <p:grpSp>
        <p:nvGrpSpPr>
          <p:cNvPr id="34" name="Group 34"/>
          <p:cNvGrpSpPr/>
          <p:nvPr/>
        </p:nvGrpSpPr>
        <p:grpSpPr>
          <a:xfrm>
            <a:off x="10638300" y="5371744"/>
            <a:ext cx="7370227" cy="645371"/>
            <a:chOff x="0" y="0"/>
            <a:chExt cx="1941130" cy="169974"/>
          </a:xfrm>
        </p:grpSpPr>
        <p:sp>
          <p:nvSpPr>
            <p:cNvPr id="35" name="Freeform 35"/>
            <p:cNvSpPr/>
            <p:nvPr/>
          </p:nvSpPr>
          <p:spPr>
            <a:xfrm>
              <a:off x="0" y="0"/>
              <a:ext cx="1941130" cy="169974"/>
            </a:xfrm>
            <a:custGeom>
              <a:avLst/>
              <a:gdLst/>
              <a:ahLst/>
              <a:cxnLst/>
              <a:rect l="l" t="t" r="r" b="b"/>
              <a:pathLst>
                <a:path w="1941130" h="169974">
                  <a:moveTo>
                    <a:pt x="0" y="0"/>
                  </a:moveTo>
                  <a:lnTo>
                    <a:pt x="1941130" y="0"/>
                  </a:lnTo>
                  <a:lnTo>
                    <a:pt x="1941130" y="169974"/>
                  </a:lnTo>
                  <a:lnTo>
                    <a:pt x="0" y="169974"/>
                  </a:lnTo>
                  <a:close/>
                </a:path>
              </a:pathLst>
            </a:custGeom>
            <a:solidFill>
              <a:srgbClr val="0048A8"/>
            </a:solidFill>
          </p:spPr>
          <p:txBody>
            <a:bodyPr/>
            <a:lstStyle/>
            <a:p>
              <a:endParaRPr lang="en-US"/>
            </a:p>
          </p:txBody>
        </p:sp>
        <p:sp>
          <p:nvSpPr>
            <p:cNvPr id="36" name="TextBox 36"/>
            <p:cNvSpPr txBox="1"/>
            <p:nvPr/>
          </p:nvSpPr>
          <p:spPr>
            <a:xfrm>
              <a:off x="0" y="0"/>
              <a:ext cx="1941130" cy="169974"/>
            </a:xfrm>
            <a:prstGeom prst="rect">
              <a:avLst/>
            </a:prstGeom>
          </p:spPr>
          <p:txBody>
            <a:bodyPr lIns="50800" tIns="50800" rIns="50800" bIns="50800" rtlCol="0" anchor="ctr"/>
            <a:lstStyle/>
            <a:p>
              <a:pPr algn="ctr">
                <a:lnSpc>
                  <a:spcPts val="2879"/>
                </a:lnSpc>
              </a:pPr>
              <a:endParaRPr/>
            </a:p>
          </p:txBody>
        </p:sp>
      </p:grpSp>
      <p:sp>
        <p:nvSpPr>
          <p:cNvPr id="37" name="TextBox 37"/>
          <p:cNvSpPr txBox="1"/>
          <p:nvPr/>
        </p:nvSpPr>
        <p:spPr>
          <a:xfrm>
            <a:off x="10772815" y="5459497"/>
            <a:ext cx="7235712"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Low HCT + Low Ferritin → Investigate GI blood loss</a:t>
            </a:r>
          </a:p>
        </p:txBody>
      </p:sp>
      <p:grpSp>
        <p:nvGrpSpPr>
          <p:cNvPr id="38" name="Group 38"/>
          <p:cNvGrpSpPr/>
          <p:nvPr/>
        </p:nvGrpSpPr>
        <p:grpSpPr>
          <a:xfrm>
            <a:off x="10638300" y="7261878"/>
            <a:ext cx="6306099" cy="645371"/>
            <a:chOff x="0" y="0"/>
            <a:chExt cx="1660866" cy="169974"/>
          </a:xfrm>
        </p:grpSpPr>
        <p:sp>
          <p:nvSpPr>
            <p:cNvPr id="39" name="Freeform 39"/>
            <p:cNvSpPr/>
            <p:nvPr/>
          </p:nvSpPr>
          <p:spPr>
            <a:xfrm>
              <a:off x="0" y="0"/>
              <a:ext cx="1660866" cy="169974"/>
            </a:xfrm>
            <a:custGeom>
              <a:avLst/>
              <a:gdLst/>
              <a:ahLst/>
              <a:cxnLst/>
              <a:rect l="l" t="t" r="r" b="b"/>
              <a:pathLst>
                <a:path w="1660866" h="169974">
                  <a:moveTo>
                    <a:pt x="0" y="0"/>
                  </a:moveTo>
                  <a:lnTo>
                    <a:pt x="1660866" y="0"/>
                  </a:lnTo>
                  <a:lnTo>
                    <a:pt x="1660866" y="169974"/>
                  </a:lnTo>
                  <a:lnTo>
                    <a:pt x="0" y="169974"/>
                  </a:lnTo>
                  <a:close/>
                </a:path>
              </a:pathLst>
            </a:custGeom>
            <a:solidFill>
              <a:srgbClr val="0048A8"/>
            </a:solidFill>
          </p:spPr>
          <p:txBody>
            <a:bodyPr/>
            <a:lstStyle/>
            <a:p>
              <a:endParaRPr lang="en-US"/>
            </a:p>
          </p:txBody>
        </p:sp>
        <p:sp>
          <p:nvSpPr>
            <p:cNvPr id="40" name="TextBox 40"/>
            <p:cNvSpPr txBox="1"/>
            <p:nvPr/>
          </p:nvSpPr>
          <p:spPr>
            <a:xfrm>
              <a:off x="0" y="0"/>
              <a:ext cx="1660866" cy="169974"/>
            </a:xfrm>
            <a:prstGeom prst="rect">
              <a:avLst/>
            </a:prstGeom>
          </p:spPr>
          <p:txBody>
            <a:bodyPr lIns="50800" tIns="50800" rIns="50800" bIns="50800" rtlCol="0" anchor="ctr"/>
            <a:lstStyle/>
            <a:p>
              <a:pPr algn="ctr">
                <a:lnSpc>
                  <a:spcPts val="2879"/>
                </a:lnSpc>
              </a:pPr>
              <a:endParaRPr/>
            </a:p>
          </p:txBody>
        </p:sp>
      </p:grpSp>
      <p:sp>
        <p:nvSpPr>
          <p:cNvPr id="41" name="TextBox 41"/>
          <p:cNvSpPr txBox="1"/>
          <p:nvPr/>
        </p:nvSpPr>
        <p:spPr>
          <a:xfrm>
            <a:off x="10813865" y="7309503"/>
            <a:ext cx="3733990"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Reduce unnecessary tests</a:t>
            </a:r>
          </a:p>
        </p:txBody>
      </p:sp>
      <p:grpSp>
        <p:nvGrpSpPr>
          <p:cNvPr id="42" name="Group 42"/>
          <p:cNvGrpSpPr/>
          <p:nvPr/>
        </p:nvGrpSpPr>
        <p:grpSpPr>
          <a:xfrm>
            <a:off x="10638300" y="8176735"/>
            <a:ext cx="6306099" cy="645371"/>
            <a:chOff x="0" y="0"/>
            <a:chExt cx="1660866" cy="169974"/>
          </a:xfrm>
        </p:grpSpPr>
        <p:sp>
          <p:nvSpPr>
            <p:cNvPr id="43" name="Freeform 43"/>
            <p:cNvSpPr/>
            <p:nvPr/>
          </p:nvSpPr>
          <p:spPr>
            <a:xfrm>
              <a:off x="0" y="0"/>
              <a:ext cx="1660866" cy="169974"/>
            </a:xfrm>
            <a:custGeom>
              <a:avLst/>
              <a:gdLst/>
              <a:ahLst/>
              <a:cxnLst/>
              <a:rect l="l" t="t" r="r" b="b"/>
              <a:pathLst>
                <a:path w="1660866" h="169974">
                  <a:moveTo>
                    <a:pt x="0" y="0"/>
                  </a:moveTo>
                  <a:lnTo>
                    <a:pt x="1660866" y="0"/>
                  </a:lnTo>
                  <a:lnTo>
                    <a:pt x="1660866" y="169974"/>
                  </a:lnTo>
                  <a:lnTo>
                    <a:pt x="0" y="169974"/>
                  </a:lnTo>
                  <a:close/>
                </a:path>
              </a:pathLst>
            </a:custGeom>
            <a:solidFill>
              <a:srgbClr val="0048A8"/>
            </a:solidFill>
          </p:spPr>
          <p:txBody>
            <a:bodyPr/>
            <a:lstStyle/>
            <a:p>
              <a:endParaRPr lang="en-US"/>
            </a:p>
          </p:txBody>
        </p:sp>
        <p:sp>
          <p:nvSpPr>
            <p:cNvPr id="44" name="TextBox 44"/>
            <p:cNvSpPr txBox="1"/>
            <p:nvPr/>
          </p:nvSpPr>
          <p:spPr>
            <a:xfrm>
              <a:off x="0" y="0"/>
              <a:ext cx="1660866" cy="169974"/>
            </a:xfrm>
            <a:prstGeom prst="rect">
              <a:avLst/>
            </a:prstGeom>
          </p:spPr>
          <p:txBody>
            <a:bodyPr lIns="50800" tIns="50800" rIns="50800" bIns="50800" rtlCol="0" anchor="ctr"/>
            <a:lstStyle/>
            <a:p>
              <a:pPr algn="ctr">
                <a:lnSpc>
                  <a:spcPts val="2879"/>
                </a:lnSpc>
              </a:pPr>
              <a:endParaRPr/>
            </a:p>
          </p:txBody>
        </p:sp>
      </p:grpSp>
      <p:sp>
        <p:nvSpPr>
          <p:cNvPr id="45" name="TextBox 45"/>
          <p:cNvSpPr txBox="1"/>
          <p:nvPr/>
        </p:nvSpPr>
        <p:spPr>
          <a:xfrm>
            <a:off x="10813865" y="8224360"/>
            <a:ext cx="5243566"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Accelerate treatment decisions</a:t>
            </a:r>
          </a:p>
        </p:txBody>
      </p:sp>
      <p:grpSp>
        <p:nvGrpSpPr>
          <p:cNvPr id="46" name="Group 46"/>
          <p:cNvGrpSpPr/>
          <p:nvPr/>
        </p:nvGrpSpPr>
        <p:grpSpPr>
          <a:xfrm>
            <a:off x="10638300" y="9088806"/>
            <a:ext cx="6306099" cy="645371"/>
            <a:chOff x="0" y="0"/>
            <a:chExt cx="1660866" cy="169974"/>
          </a:xfrm>
        </p:grpSpPr>
        <p:sp>
          <p:nvSpPr>
            <p:cNvPr id="47" name="Freeform 47"/>
            <p:cNvSpPr/>
            <p:nvPr/>
          </p:nvSpPr>
          <p:spPr>
            <a:xfrm>
              <a:off x="0" y="0"/>
              <a:ext cx="1660866" cy="169974"/>
            </a:xfrm>
            <a:custGeom>
              <a:avLst/>
              <a:gdLst/>
              <a:ahLst/>
              <a:cxnLst/>
              <a:rect l="l" t="t" r="r" b="b"/>
              <a:pathLst>
                <a:path w="1660866" h="169974">
                  <a:moveTo>
                    <a:pt x="0" y="0"/>
                  </a:moveTo>
                  <a:lnTo>
                    <a:pt x="1660866" y="0"/>
                  </a:lnTo>
                  <a:lnTo>
                    <a:pt x="1660866" y="169974"/>
                  </a:lnTo>
                  <a:lnTo>
                    <a:pt x="0" y="169974"/>
                  </a:lnTo>
                  <a:close/>
                </a:path>
              </a:pathLst>
            </a:custGeom>
            <a:solidFill>
              <a:srgbClr val="0048A8"/>
            </a:solidFill>
          </p:spPr>
          <p:txBody>
            <a:bodyPr/>
            <a:lstStyle/>
            <a:p>
              <a:endParaRPr lang="en-US"/>
            </a:p>
          </p:txBody>
        </p:sp>
        <p:sp>
          <p:nvSpPr>
            <p:cNvPr id="48" name="TextBox 48"/>
            <p:cNvSpPr txBox="1"/>
            <p:nvPr/>
          </p:nvSpPr>
          <p:spPr>
            <a:xfrm>
              <a:off x="0" y="0"/>
              <a:ext cx="1660866" cy="169974"/>
            </a:xfrm>
            <a:prstGeom prst="rect">
              <a:avLst/>
            </a:prstGeom>
          </p:spPr>
          <p:txBody>
            <a:bodyPr lIns="50800" tIns="50800" rIns="50800" bIns="50800" rtlCol="0" anchor="ctr"/>
            <a:lstStyle/>
            <a:p>
              <a:pPr algn="ctr">
                <a:lnSpc>
                  <a:spcPts val="2879"/>
                </a:lnSpc>
              </a:pPr>
              <a:endParaRPr/>
            </a:p>
          </p:txBody>
        </p:sp>
      </p:grpSp>
      <p:sp>
        <p:nvSpPr>
          <p:cNvPr id="49" name="TextBox 49"/>
          <p:cNvSpPr txBox="1"/>
          <p:nvPr/>
        </p:nvSpPr>
        <p:spPr>
          <a:xfrm>
            <a:off x="10813865" y="9136431"/>
            <a:ext cx="5862245"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Improve accuracy in anemia classification</a:t>
            </a:r>
          </a:p>
        </p:txBody>
      </p:sp>
      <p:sp>
        <p:nvSpPr>
          <p:cNvPr id="50" name="TextBox 50"/>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3570" y="1324442"/>
            <a:ext cx="7820658" cy="3972041"/>
          </a:xfrm>
          <a:custGeom>
            <a:avLst/>
            <a:gdLst/>
            <a:ahLst/>
            <a:cxnLst/>
            <a:rect l="l" t="t" r="r" b="b"/>
            <a:pathLst>
              <a:path w="7820658" h="3972041">
                <a:moveTo>
                  <a:pt x="0" y="0"/>
                </a:moveTo>
                <a:lnTo>
                  <a:pt x="7820658" y="0"/>
                </a:lnTo>
                <a:lnTo>
                  <a:pt x="7820658" y="3972042"/>
                </a:lnTo>
                <a:lnTo>
                  <a:pt x="0" y="3972042"/>
                </a:lnTo>
                <a:lnTo>
                  <a:pt x="0" y="0"/>
                </a:lnTo>
                <a:close/>
              </a:path>
            </a:pathLst>
          </a:custGeom>
          <a:blipFill>
            <a:blip r:embed="rId2"/>
            <a:stretch>
              <a:fillRect/>
            </a:stretch>
          </a:blipFill>
        </p:spPr>
        <p:txBody>
          <a:bodyPr/>
          <a:lstStyle/>
          <a:p>
            <a:endParaRPr lang="en-US"/>
          </a:p>
        </p:txBody>
      </p:sp>
      <p:sp>
        <p:nvSpPr>
          <p:cNvPr id="3" name="Freeform 3"/>
          <p:cNvSpPr/>
          <p:nvPr/>
        </p:nvSpPr>
        <p:spPr>
          <a:xfrm>
            <a:off x="9662298" y="1324442"/>
            <a:ext cx="7831878" cy="3972041"/>
          </a:xfrm>
          <a:custGeom>
            <a:avLst/>
            <a:gdLst/>
            <a:ahLst/>
            <a:cxnLst/>
            <a:rect l="l" t="t" r="r" b="b"/>
            <a:pathLst>
              <a:path w="7831878" h="3972041">
                <a:moveTo>
                  <a:pt x="0" y="0"/>
                </a:moveTo>
                <a:lnTo>
                  <a:pt x="7831879" y="0"/>
                </a:lnTo>
                <a:lnTo>
                  <a:pt x="7831879" y="3972042"/>
                </a:lnTo>
                <a:lnTo>
                  <a:pt x="0" y="3972042"/>
                </a:lnTo>
                <a:lnTo>
                  <a:pt x="0" y="0"/>
                </a:lnTo>
                <a:close/>
              </a:path>
            </a:pathLst>
          </a:custGeom>
          <a:blipFill>
            <a:blip r:embed="rId3"/>
            <a:stretch>
              <a:fillRect/>
            </a:stretch>
          </a:blipFill>
        </p:spPr>
        <p:txBody>
          <a:bodyPr/>
          <a:lstStyle/>
          <a:p>
            <a:endParaRPr lang="en-US"/>
          </a:p>
        </p:txBody>
      </p:sp>
      <p:sp>
        <p:nvSpPr>
          <p:cNvPr id="4" name="Freeform 4"/>
          <p:cNvSpPr/>
          <p:nvPr/>
        </p:nvSpPr>
        <p:spPr>
          <a:xfrm>
            <a:off x="5212931" y="5938354"/>
            <a:ext cx="7831878" cy="3646648"/>
          </a:xfrm>
          <a:custGeom>
            <a:avLst/>
            <a:gdLst/>
            <a:ahLst/>
            <a:cxnLst/>
            <a:rect l="l" t="t" r="r" b="b"/>
            <a:pathLst>
              <a:path w="7831878" h="3646648">
                <a:moveTo>
                  <a:pt x="0" y="0"/>
                </a:moveTo>
                <a:lnTo>
                  <a:pt x="7831879" y="0"/>
                </a:lnTo>
                <a:lnTo>
                  <a:pt x="7831879" y="3646648"/>
                </a:lnTo>
                <a:lnTo>
                  <a:pt x="0" y="364664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676268" y="114300"/>
            <a:ext cx="14935464" cy="1104900"/>
          </a:xfrm>
          <a:prstGeom prst="rect">
            <a:avLst/>
          </a:prstGeom>
        </p:spPr>
        <p:txBody>
          <a:bodyPr lIns="0" tIns="0" rIns="0" bIns="0" rtlCol="0" anchor="t">
            <a:spAutoFit/>
          </a:bodyPr>
          <a:lstStyle/>
          <a:p>
            <a:pPr algn="ctr">
              <a:lnSpc>
                <a:spcPts val="8640"/>
              </a:lnSpc>
            </a:pPr>
            <a:r>
              <a:rPr lang="en-US" sz="7200" b="1">
                <a:solidFill>
                  <a:srgbClr val="0048A8"/>
                </a:solidFill>
                <a:latin typeface="HK Grotesk Bold"/>
                <a:ea typeface="HK Grotesk Bold"/>
                <a:cs typeface="HK Grotesk Bold"/>
                <a:sym typeface="HK Grotesk Bold"/>
              </a:rPr>
              <a:t>Feature Selection Methods</a:t>
            </a:r>
          </a:p>
        </p:txBody>
      </p:sp>
      <p:sp>
        <p:nvSpPr>
          <p:cNvPr id="6" name="TextBox 6"/>
          <p:cNvSpPr txBox="1"/>
          <p:nvPr/>
        </p:nvSpPr>
        <p:spPr>
          <a:xfrm>
            <a:off x="3206865" y="5368211"/>
            <a:ext cx="3434068" cy="371475"/>
          </a:xfrm>
          <a:prstGeom prst="rect">
            <a:avLst/>
          </a:prstGeom>
        </p:spPr>
        <p:txBody>
          <a:bodyPr lIns="0" tIns="0" rIns="0" bIns="0" rtlCol="0" anchor="t">
            <a:spAutoFit/>
          </a:bodyPr>
          <a:lstStyle/>
          <a:p>
            <a:pPr marL="539749" lvl="1" indent="-269875" algn="l">
              <a:lnSpc>
                <a:spcPts val="2999"/>
              </a:lnSpc>
              <a:buFont typeface="Arial"/>
              <a:buChar char="•"/>
            </a:pPr>
            <a:r>
              <a:rPr lang="en-US" sz="2499" spc="37">
                <a:solidFill>
                  <a:srgbClr val="000000"/>
                </a:solidFill>
                <a:latin typeface="HK Grotesk"/>
                <a:ea typeface="HK Grotesk"/>
                <a:cs typeface="HK Grotesk"/>
                <a:sym typeface="HK Grotesk"/>
              </a:rPr>
              <a:t>Information Gain </a:t>
            </a:r>
          </a:p>
        </p:txBody>
      </p:sp>
      <p:sp>
        <p:nvSpPr>
          <p:cNvPr id="7" name="TextBox 7"/>
          <p:cNvSpPr txBox="1"/>
          <p:nvPr/>
        </p:nvSpPr>
        <p:spPr>
          <a:xfrm>
            <a:off x="11809498" y="5368211"/>
            <a:ext cx="3537479" cy="371475"/>
          </a:xfrm>
          <a:prstGeom prst="rect">
            <a:avLst/>
          </a:prstGeom>
        </p:spPr>
        <p:txBody>
          <a:bodyPr lIns="0" tIns="0" rIns="0" bIns="0" rtlCol="0" anchor="t">
            <a:spAutoFit/>
          </a:bodyPr>
          <a:lstStyle/>
          <a:p>
            <a:pPr marL="539749" lvl="1" indent="-269875" algn="l">
              <a:lnSpc>
                <a:spcPts val="2999"/>
              </a:lnSpc>
              <a:buFont typeface="Arial"/>
              <a:buChar char="•"/>
            </a:pPr>
            <a:r>
              <a:rPr lang="en-US" sz="2499" spc="37">
                <a:solidFill>
                  <a:srgbClr val="000000"/>
                </a:solidFill>
                <a:latin typeface="HK Grotesk"/>
                <a:ea typeface="HK Grotesk"/>
                <a:cs typeface="HK Grotesk"/>
                <a:sym typeface="HK Grotesk"/>
              </a:rPr>
              <a:t>ANOVA F-Value</a:t>
            </a:r>
          </a:p>
        </p:txBody>
      </p:sp>
      <p:sp>
        <p:nvSpPr>
          <p:cNvPr id="8" name="TextBox 8"/>
          <p:cNvSpPr txBox="1"/>
          <p:nvPr/>
        </p:nvSpPr>
        <p:spPr>
          <a:xfrm>
            <a:off x="6722226" y="9690245"/>
            <a:ext cx="4813289" cy="371475"/>
          </a:xfrm>
          <a:prstGeom prst="rect">
            <a:avLst/>
          </a:prstGeom>
        </p:spPr>
        <p:txBody>
          <a:bodyPr lIns="0" tIns="0" rIns="0" bIns="0" rtlCol="0" anchor="t">
            <a:spAutoFit/>
          </a:bodyPr>
          <a:lstStyle/>
          <a:p>
            <a:pPr marL="539749" lvl="1" indent="-269875" algn="ctr">
              <a:lnSpc>
                <a:spcPts val="2999"/>
              </a:lnSpc>
              <a:buFont typeface="Arial"/>
              <a:buChar char="•"/>
            </a:pPr>
            <a:r>
              <a:rPr lang="en-US" sz="2499" spc="37">
                <a:solidFill>
                  <a:srgbClr val="000000"/>
                </a:solidFill>
                <a:latin typeface="HK Grotesk"/>
                <a:ea typeface="HK Grotesk"/>
                <a:cs typeface="HK Grotesk"/>
                <a:sym typeface="HK Grotesk"/>
              </a:rPr>
              <a:t>Random Forest Importance</a:t>
            </a:r>
          </a:p>
        </p:txBody>
      </p:sp>
      <p:sp>
        <p:nvSpPr>
          <p:cNvPr id="9" name="TextBox 9"/>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13</a:t>
            </a:r>
          </a:p>
        </p:txBody>
      </p:sp>
      <p:grpSp>
        <p:nvGrpSpPr>
          <p:cNvPr id="10" name="Group 10"/>
          <p:cNvGrpSpPr/>
          <p:nvPr/>
        </p:nvGrpSpPr>
        <p:grpSpPr>
          <a:xfrm>
            <a:off x="-215827" y="-230145"/>
            <a:ext cx="1028700" cy="1007978"/>
            <a:chOff x="0" y="0"/>
            <a:chExt cx="270933" cy="265476"/>
          </a:xfrm>
        </p:grpSpPr>
        <p:sp>
          <p:nvSpPr>
            <p:cNvPr id="11" name="Freeform 11"/>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2" name="TextBox 12"/>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577997" y="547688"/>
            <a:ext cx="469753" cy="460291"/>
            <a:chOff x="0" y="0"/>
            <a:chExt cx="270933" cy="265476"/>
          </a:xfrm>
        </p:grpSpPr>
        <p:sp>
          <p:nvSpPr>
            <p:cNvPr id="14" name="Freeform 14"/>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5" name="TextBox 15"/>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6" name="Group 16"/>
          <p:cNvGrpSpPr/>
          <p:nvPr/>
        </p:nvGrpSpPr>
        <p:grpSpPr>
          <a:xfrm>
            <a:off x="17494177" y="-209424"/>
            <a:ext cx="1028700" cy="1007978"/>
            <a:chOff x="0" y="0"/>
            <a:chExt cx="270933" cy="265476"/>
          </a:xfrm>
        </p:grpSpPr>
        <p:sp>
          <p:nvSpPr>
            <p:cNvPr id="17" name="Freeform 17"/>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8" name="TextBox 18"/>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9" name="Group 19"/>
          <p:cNvGrpSpPr/>
          <p:nvPr/>
        </p:nvGrpSpPr>
        <p:grpSpPr>
          <a:xfrm>
            <a:off x="17259300" y="568409"/>
            <a:ext cx="469753" cy="460291"/>
            <a:chOff x="0" y="0"/>
            <a:chExt cx="270933" cy="265476"/>
          </a:xfrm>
        </p:grpSpPr>
        <p:sp>
          <p:nvSpPr>
            <p:cNvPr id="20" name="Freeform 20"/>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21" name="TextBox 21"/>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61035"/>
            <a:ext cx="9951600" cy="6776769"/>
          </a:xfrm>
          <a:custGeom>
            <a:avLst/>
            <a:gdLst/>
            <a:ahLst/>
            <a:cxnLst/>
            <a:rect l="l" t="t" r="r" b="b"/>
            <a:pathLst>
              <a:path w="9951600" h="6776769">
                <a:moveTo>
                  <a:pt x="0" y="0"/>
                </a:moveTo>
                <a:lnTo>
                  <a:pt x="9951600" y="0"/>
                </a:lnTo>
                <a:lnTo>
                  <a:pt x="9951600" y="6776770"/>
                </a:lnTo>
                <a:lnTo>
                  <a:pt x="0" y="677677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676268" y="114300"/>
            <a:ext cx="14935464" cy="2200275"/>
          </a:xfrm>
          <a:prstGeom prst="rect">
            <a:avLst/>
          </a:prstGeom>
        </p:spPr>
        <p:txBody>
          <a:bodyPr lIns="0" tIns="0" rIns="0" bIns="0" rtlCol="0" anchor="t">
            <a:spAutoFit/>
          </a:bodyPr>
          <a:lstStyle/>
          <a:p>
            <a:pPr algn="ctr">
              <a:lnSpc>
                <a:spcPts val="8640"/>
              </a:lnSpc>
            </a:pPr>
            <a:r>
              <a:rPr lang="en-US" sz="7200" b="1">
                <a:solidFill>
                  <a:srgbClr val="0048A8"/>
                </a:solidFill>
                <a:latin typeface="HK Grotesk Bold"/>
                <a:ea typeface="HK Grotesk Bold"/>
                <a:cs typeface="HK Grotesk Bold"/>
                <a:sym typeface="HK Grotesk Bold"/>
              </a:rPr>
              <a:t>Normalization of Feature Selection Methods</a:t>
            </a:r>
          </a:p>
        </p:txBody>
      </p:sp>
      <p:sp>
        <p:nvSpPr>
          <p:cNvPr id="4" name="TextBox 4"/>
          <p:cNvSpPr txBox="1"/>
          <p:nvPr/>
        </p:nvSpPr>
        <p:spPr>
          <a:xfrm>
            <a:off x="11909012" y="4227052"/>
            <a:ext cx="5938089" cy="2228850"/>
          </a:xfrm>
          <a:prstGeom prst="rect">
            <a:avLst/>
          </a:prstGeom>
        </p:spPr>
        <p:txBody>
          <a:bodyPr lIns="0" tIns="0" rIns="0" bIns="0" rtlCol="0" anchor="t">
            <a:spAutoFit/>
          </a:bodyPr>
          <a:lstStyle/>
          <a:p>
            <a:pPr algn="l">
              <a:lnSpc>
                <a:spcPts val="2999"/>
              </a:lnSpc>
            </a:pPr>
            <a:r>
              <a:rPr lang="en-US" sz="2499" spc="37">
                <a:solidFill>
                  <a:srgbClr val="000000"/>
                </a:solidFill>
                <a:latin typeface="HK Grotesk"/>
                <a:ea typeface="HK Grotesk"/>
                <a:cs typeface="HK Grotesk"/>
                <a:sym typeface="HK Grotesk"/>
              </a:rPr>
              <a:t>To conclude we choose our best 23 attributes after normalizing these 3 feature subset selection methods results and taking their average values, due to our threshold value being 0.005 we dropped the MPV column from our data.</a:t>
            </a:r>
          </a:p>
        </p:txBody>
      </p:sp>
      <p:sp>
        <p:nvSpPr>
          <p:cNvPr id="5" name="TextBox 5"/>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14</a:t>
            </a:r>
          </a:p>
        </p:txBody>
      </p:sp>
      <p:grpSp>
        <p:nvGrpSpPr>
          <p:cNvPr id="6" name="Group 6"/>
          <p:cNvGrpSpPr/>
          <p:nvPr/>
        </p:nvGrpSpPr>
        <p:grpSpPr>
          <a:xfrm>
            <a:off x="-234877" y="-230145"/>
            <a:ext cx="1028700" cy="1007978"/>
            <a:chOff x="0" y="0"/>
            <a:chExt cx="270933" cy="265476"/>
          </a:xfrm>
        </p:grpSpPr>
        <p:sp>
          <p:nvSpPr>
            <p:cNvPr id="7" name="Freeform 7"/>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8" name="TextBox 8"/>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558947" y="547688"/>
            <a:ext cx="469753" cy="460291"/>
            <a:chOff x="0" y="0"/>
            <a:chExt cx="270933" cy="265476"/>
          </a:xfrm>
        </p:grpSpPr>
        <p:sp>
          <p:nvSpPr>
            <p:cNvPr id="10" name="Freeform 10"/>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1" name="TextBox 11"/>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7494177" y="-209424"/>
            <a:ext cx="1028700" cy="1007978"/>
            <a:chOff x="0" y="0"/>
            <a:chExt cx="270933" cy="265476"/>
          </a:xfrm>
        </p:grpSpPr>
        <p:sp>
          <p:nvSpPr>
            <p:cNvPr id="13" name="Freeform 1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4" name="TextBox 1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17259300" y="568409"/>
            <a:ext cx="469753" cy="460291"/>
            <a:chOff x="0" y="0"/>
            <a:chExt cx="270933" cy="265476"/>
          </a:xfrm>
        </p:grpSpPr>
        <p:sp>
          <p:nvSpPr>
            <p:cNvPr id="16" name="Freeform 1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7" name="TextBox 1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268" y="257053"/>
            <a:ext cx="14935464" cy="1104900"/>
          </a:xfrm>
          <a:prstGeom prst="rect">
            <a:avLst/>
          </a:prstGeom>
        </p:spPr>
        <p:txBody>
          <a:bodyPr lIns="0" tIns="0" rIns="0" bIns="0" rtlCol="0" anchor="t">
            <a:spAutoFit/>
          </a:bodyPr>
          <a:lstStyle/>
          <a:p>
            <a:pPr algn="ctr">
              <a:lnSpc>
                <a:spcPts val="8640"/>
              </a:lnSpc>
            </a:pPr>
            <a:r>
              <a:rPr lang="en-US" sz="7200" b="1">
                <a:solidFill>
                  <a:srgbClr val="0048A8"/>
                </a:solidFill>
                <a:latin typeface="HK Grotesk Bold"/>
                <a:ea typeface="HK Grotesk Bold"/>
                <a:cs typeface="HK Grotesk Bold"/>
                <a:sym typeface="HK Grotesk Bold"/>
              </a:rPr>
              <a:t>Classification Experiments</a:t>
            </a:r>
          </a:p>
        </p:txBody>
      </p:sp>
      <p:sp>
        <p:nvSpPr>
          <p:cNvPr id="3" name="TextBox 3"/>
          <p:cNvSpPr txBox="1"/>
          <p:nvPr/>
        </p:nvSpPr>
        <p:spPr>
          <a:xfrm>
            <a:off x="1028700" y="1952503"/>
            <a:ext cx="16230600" cy="1114425"/>
          </a:xfrm>
          <a:prstGeom prst="rect">
            <a:avLst/>
          </a:prstGeom>
        </p:spPr>
        <p:txBody>
          <a:bodyPr lIns="0" tIns="0" rIns="0" bIns="0" rtlCol="0" anchor="t">
            <a:spAutoFit/>
          </a:bodyPr>
          <a:lstStyle/>
          <a:p>
            <a:pPr marL="539749" lvl="1" indent="-269875" algn="just">
              <a:lnSpc>
                <a:spcPts val="2999"/>
              </a:lnSpc>
              <a:buFont typeface="Arial"/>
              <a:buChar char="•"/>
            </a:pPr>
            <a:r>
              <a:rPr lang="en-US" sz="2499" spc="37">
                <a:solidFill>
                  <a:srgbClr val="000000"/>
                </a:solidFill>
                <a:latin typeface="HK Grotesk"/>
                <a:ea typeface="HK Grotesk"/>
                <a:cs typeface="HK Grotesk"/>
                <a:sym typeface="HK Grotesk"/>
              </a:rPr>
              <a:t>In this experiment, we performed classification using various supervised learning algorithms. We did not use Cross Validation or other re-sampling techniques. Instead, we split the dataset as 30% test data and 70% train data.</a:t>
            </a:r>
          </a:p>
        </p:txBody>
      </p:sp>
      <p:sp>
        <p:nvSpPr>
          <p:cNvPr id="4" name="TextBox 4"/>
          <p:cNvSpPr txBox="1"/>
          <p:nvPr/>
        </p:nvSpPr>
        <p:spPr>
          <a:xfrm>
            <a:off x="1274087" y="3105028"/>
            <a:ext cx="6186250" cy="514350"/>
          </a:xfrm>
          <a:prstGeom prst="rect">
            <a:avLst/>
          </a:prstGeom>
        </p:spPr>
        <p:txBody>
          <a:bodyPr lIns="0" tIns="0" rIns="0" bIns="0" rtlCol="0" anchor="t">
            <a:spAutoFit/>
          </a:bodyPr>
          <a:lstStyle/>
          <a:p>
            <a:pPr algn="just">
              <a:lnSpc>
                <a:spcPts val="4079"/>
              </a:lnSpc>
            </a:pPr>
            <a:r>
              <a:rPr lang="en-US" sz="3399" b="1">
                <a:solidFill>
                  <a:srgbClr val="0048A8"/>
                </a:solidFill>
                <a:latin typeface="HK Grotesk Bold"/>
                <a:ea typeface="HK Grotesk Bold"/>
                <a:cs typeface="HK Grotesk Bold"/>
                <a:sym typeface="HK Grotesk Bold"/>
              </a:rPr>
              <a:t>Methods Used for Classification</a:t>
            </a:r>
          </a:p>
        </p:txBody>
      </p:sp>
      <p:sp>
        <p:nvSpPr>
          <p:cNvPr id="5" name="TextBox 5"/>
          <p:cNvSpPr txBox="1"/>
          <p:nvPr/>
        </p:nvSpPr>
        <p:spPr>
          <a:xfrm>
            <a:off x="1028700" y="3752728"/>
            <a:ext cx="6677025" cy="361950"/>
          </a:xfrm>
          <a:prstGeom prst="rect">
            <a:avLst/>
          </a:prstGeom>
        </p:spPr>
        <p:txBody>
          <a:bodyPr lIns="0" tIns="0" rIns="0" bIns="0" rtlCol="0" anchor="t">
            <a:spAutoFit/>
          </a:bodyPr>
          <a:lstStyle/>
          <a:p>
            <a:pPr marL="518160" lvl="1" indent="-259080" algn="just">
              <a:lnSpc>
                <a:spcPts val="2879"/>
              </a:lnSpc>
              <a:buFont typeface="Arial"/>
              <a:buChar char="•"/>
            </a:pPr>
            <a:r>
              <a:rPr lang="en-US" sz="2400" b="1">
                <a:solidFill>
                  <a:srgbClr val="000000"/>
                </a:solidFill>
                <a:latin typeface="HK Grotesk Bold"/>
                <a:ea typeface="HK Grotesk Bold"/>
                <a:cs typeface="HK Grotesk Bold"/>
                <a:sym typeface="HK Grotesk Bold"/>
              </a:rPr>
              <a:t>K-Nearest Neighbors (KNN)</a:t>
            </a:r>
            <a:r>
              <a:rPr lang="en-US" sz="2400">
                <a:solidFill>
                  <a:srgbClr val="000000"/>
                </a:solidFill>
                <a:latin typeface="HK Grotesk"/>
                <a:ea typeface="HK Grotesk"/>
                <a:cs typeface="HK Grotesk"/>
                <a:sym typeface="HK Grotesk"/>
              </a:rPr>
              <a:t> with k=3 and k=9</a:t>
            </a:r>
          </a:p>
        </p:txBody>
      </p:sp>
      <p:sp>
        <p:nvSpPr>
          <p:cNvPr id="6" name="TextBox 6"/>
          <p:cNvSpPr txBox="1"/>
          <p:nvPr/>
        </p:nvSpPr>
        <p:spPr>
          <a:xfrm>
            <a:off x="1028700" y="4248028"/>
            <a:ext cx="6677025" cy="1447800"/>
          </a:xfrm>
          <a:prstGeom prst="rect">
            <a:avLst/>
          </a:prstGeom>
        </p:spPr>
        <p:txBody>
          <a:bodyPr lIns="0" tIns="0" rIns="0" bIns="0" rtlCol="0" anchor="t">
            <a:spAutoFit/>
          </a:bodyPr>
          <a:lstStyle/>
          <a:p>
            <a:pPr marL="518160" lvl="1" indent="-259080" algn="just">
              <a:lnSpc>
                <a:spcPts val="2879"/>
              </a:lnSpc>
              <a:buFont typeface="Arial"/>
              <a:buChar char="•"/>
            </a:pPr>
            <a:r>
              <a:rPr lang="en-US" sz="2400" b="1">
                <a:solidFill>
                  <a:srgbClr val="000000"/>
                </a:solidFill>
                <a:latin typeface="HK Grotesk Bold"/>
                <a:ea typeface="HK Grotesk Bold"/>
                <a:cs typeface="HK Grotesk Bold"/>
                <a:sym typeface="HK Grotesk Bold"/>
              </a:rPr>
              <a:t>Decision Tree Classifiers: </a:t>
            </a:r>
          </a:p>
          <a:p>
            <a:pPr algn="just">
              <a:lnSpc>
                <a:spcPts val="2879"/>
              </a:lnSpc>
            </a:pPr>
            <a:r>
              <a:rPr lang="en-US" sz="2400" b="1">
                <a:solidFill>
                  <a:srgbClr val="000000"/>
                </a:solidFill>
                <a:latin typeface="HK Grotesk Bold"/>
                <a:ea typeface="HK Grotesk Bold"/>
                <a:cs typeface="HK Grotesk Bold"/>
                <a:sym typeface="HK Grotesk Bold"/>
              </a:rPr>
              <a:t>           </a:t>
            </a:r>
            <a:r>
              <a:rPr lang="en-US" sz="2400">
                <a:solidFill>
                  <a:srgbClr val="000000"/>
                </a:solidFill>
                <a:latin typeface="HK Grotesk"/>
                <a:ea typeface="HK Grotesk"/>
                <a:cs typeface="HK Grotesk"/>
                <a:sym typeface="HK Grotesk"/>
              </a:rPr>
              <a:t> -</a:t>
            </a:r>
            <a:r>
              <a:rPr lang="en-US" sz="2400" b="1">
                <a:solidFill>
                  <a:srgbClr val="000000"/>
                </a:solidFill>
                <a:latin typeface="HK Grotesk Bold"/>
                <a:ea typeface="HK Grotesk Bold"/>
                <a:cs typeface="HK Grotesk Bold"/>
                <a:sym typeface="HK Grotesk Bold"/>
              </a:rPr>
              <a:t>With Gini Index</a:t>
            </a:r>
          </a:p>
          <a:p>
            <a:pPr algn="just">
              <a:lnSpc>
                <a:spcPts val="2879"/>
              </a:lnSpc>
            </a:pPr>
            <a:r>
              <a:rPr lang="en-US" sz="2400">
                <a:solidFill>
                  <a:srgbClr val="000000"/>
                </a:solidFill>
                <a:latin typeface="HK Grotesk"/>
                <a:ea typeface="HK Grotesk"/>
                <a:cs typeface="HK Grotesk"/>
                <a:sym typeface="HK Grotesk"/>
              </a:rPr>
              <a:t>           </a:t>
            </a:r>
            <a:r>
              <a:rPr lang="en-US" sz="2400" b="1">
                <a:solidFill>
                  <a:srgbClr val="000000"/>
                </a:solidFill>
                <a:latin typeface="HK Grotesk Bold"/>
                <a:ea typeface="HK Grotesk Bold"/>
                <a:cs typeface="HK Grotesk Bold"/>
                <a:sym typeface="HK Grotesk Bold"/>
              </a:rPr>
              <a:t>-With Entropy (Information Gain)</a:t>
            </a:r>
          </a:p>
          <a:p>
            <a:pPr algn="just">
              <a:lnSpc>
                <a:spcPts val="2879"/>
              </a:lnSpc>
            </a:pPr>
            <a:endParaRPr lang="en-US" sz="2400" b="1">
              <a:solidFill>
                <a:srgbClr val="000000"/>
              </a:solidFill>
              <a:latin typeface="HK Grotesk Bold"/>
              <a:ea typeface="HK Grotesk Bold"/>
              <a:cs typeface="HK Grotesk Bold"/>
              <a:sym typeface="HK Grotesk Bold"/>
            </a:endParaRPr>
          </a:p>
        </p:txBody>
      </p:sp>
      <p:sp>
        <p:nvSpPr>
          <p:cNvPr id="7" name="TextBox 7"/>
          <p:cNvSpPr txBox="1"/>
          <p:nvPr/>
        </p:nvSpPr>
        <p:spPr>
          <a:xfrm>
            <a:off x="1028700" y="5486844"/>
            <a:ext cx="6677025" cy="361950"/>
          </a:xfrm>
          <a:prstGeom prst="rect">
            <a:avLst/>
          </a:prstGeom>
        </p:spPr>
        <p:txBody>
          <a:bodyPr lIns="0" tIns="0" rIns="0" bIns="0" rtlCol="0" anchor="t">
            <a:spAutoFit/>
          </a:bodyPr>
          <a:lstStyle/>
          <a:p>
            <a:pPr marL="518160" lvl="1" indent="-259080" algn="just">
              <a:lnSpc>
                <a:spcPts val="2879"/>
              </a:lnSpc>
              <a:buFont typeface="Arial"/>
              <a:buChar char="•"/>
            </a:pPr>
            <a:r>
              <a:rPr lang="en-US" sz="2400" b="1">
                <a:solidFill>
                  <a:srgbClr val="000000"/>
                </a:solidFill>
                <a:latin typeface="HK Grotesk Bold"/>
                <a:ea typeface="HK Grotesk Bold"/>
                <a:cs typeface="HK Grotesk Bold"/>
                <a:sym typeface="HK Grotesk Bold"/>
              </a:rPr>
              <a:t>Naïve Bayes (GaussianNB)</a:t>
            </a:r>
          </a:p>
        </p:txBody>
      </p:sp>
      <p:sp>
        <p:nvSpPr>
          <p:cNvPr id="8" name="TextBox 8"/>
          <p:cNvSpPr txBox="1"/>
          <p:nvPr/>
        </p:nvSpPr>
        <p:spPr>
          <a:xfrm>
            <a:off x="1028700" y="5982144"/>
            <a:ext cx="6677025" cy="1447800"/>
          </a:xfrm>
          <a:prstGeom prst="rect">
            <a:avLst/>
          </a:prstGeom>
        </p:spPr>
        <p:txBody>
          <a:bodyPr lIns="0" tIns="0" rIns="0" bIns="0" rtlCol="0" anchor="t">
            <a:spAutoFit/>
          </a:bodyPr>
          <a:lstStyle/>
          <a:p>
            <a:pPr marL="518160" lvl="1" indent="-259080" algn="just">
              <a:lnSpc>
                <a:spcPts val="2879"/>
              </a:lnSpc>
              <a:buFont typeface="Arial"/>
              <a:buChar char="•"/>
            </a:pPr>
            <a:r>
              <a:rPr lang="en-US" sz="2400" b="1">
                <a:solidFill>
                  <a:srgbClr val="000000"/>
                </a:solidFill>
                <a:latin typeface="HK Grotesk Bold"/>
                <a:ea typeface="HK Grotesk Bold"/>
                <a:cs typeface="HK Grotesk Bold"/>
                <a:sym typeface="HK Grotesk Bold"/>
              </a:rPr>
              <a:t>Artificial Neural Networks (MLPClassifier):</a:t>
            </a:r>
          </a:p>
          <a:p>
            <a:pPr algn="just">
              <a:lnSpc>
                <a:spcPts val="2879"/>
              </a:lnSpc>
            </a:pPr>
            <a:r>
              <a:rPr lang="en-US" sz="2400" b="1">
                <a:solidFill>
                  <a:srgbClr val="000000"/>
                </a:solidFill>
                <a:latin typeface="HK Grotesk Bold"/>
                <a:ea typeface="HK Grotesk Bold"/>
                <a:cs typeface="HK Grotesk Bold"/>
                <a:sym typeface="HK Grotesk Bold"/>
              </a:rPr>
              <a:t>           </a:t>
            </a:r>
            <a:r>
              <a:rPr lang="en-US" sz="2400">
                <a:solidFill>
                  <a:srgbClr val="000000"/>
                </a:solidFill>
                <a:latin typeface="HK Grotesk"/>
                <a:ea typeface="HK Grotesk"/>
                <a:cs typeface="HK Grotesk"/>
                <a:sym typeface="HK Grotesk"/>
              </a:rPr>
              <a:t> -</a:t>
            </a:r>
            <a:r>
              <a:rPr lang="en-US" sz="2400" b="1">
                <a:solidFill>
                  <a:srgbClr val="000000"/>
                </a:solidFill>
                <a:latin typeface="HK Grotesk Bold"/>
                <a:ea typeface="HK Grotesk Bold"/>
                <a:cs typeface="HK Grotesk Bold"/>
                <a:sym typeface="HK Grotesk Bold"/>
              </a:rPr>
              <a:t>1 Hidden Layer</a:t>
            </a:r>
            <a:r>
              <a:rPr lang="en-US" sz="2400">
                <a:solidFill>
                  <a:srgbClr val="000000"/>
                </a:solidFill>
                <a:latin typeface="HK Grotesk"/>
                <a:ea typeface="HK Grotesk"/>
                <a:cs typeface="HK Grotesk"/>
                <a:sym typeface="HK Grotesk"/>
              </a:rPr>
              <a:t> with 10 neurons.</a:t>
            </a:r>
          </a:p>
          <a:p>
            <a:pPr algn="just">
              <a:lnSpc>
                <a:spcPts val="2879"/>
              </a:lnSpc>
            </a:pPr>
            <a:r>
              <a:rPr lang="en-US" sz="2400">
                <a:solidFill>
                  <a:srgbClr val="000000"/>
                </a:solidFill>
                <a:latin typeface="HK Grotesk"/>
                <a:ea typeface="HK Grotesk"/>
                <a:cs typeface="HK Grotesk"/>
                <a:sym typeface="HK Grotesk"/>
              </a:rPr>
              <a:t>           </a:t>
            </a:r>
            <a:r>
              <a:rPr lang="en-US" sz="2400" b="1">
                <a:solidFill>
                  <a:srgbClr val="000000"/>
                </a:solidFill>
                <a:latin typeface="HK Grotesk Bold"/>
                <a:ea typeface="HK Grotesk Bold"/>
                <a:cs typeface="HK Grotesk Bold"/>
                <a:sym typeface="HK Grotesk Bold"/>
              </a:rPr>
              <a:t>-2 Hidden Layers</a:t>
            </a:r>
            <a:r>
              <a:rPr lang="en-US" sz="2400">
                <a:solidFill>
                  <a:srgbClr val="000000"/>
                </a:solidFill>
                <a:latin typeface="HK Grotesk"/>
                <a:ea typeface="HK Grotesk"/>
                <a:cs typeface="HK Grotesk"/>
                <a:sym typeface="HK Grotesk"/>
              </a:rPr>
              <a:t> with 10 neurons each.</a:t>
            </a:r>
          </a:p>
          <a:p>
            <a:pPr algn="just">
              <a:lnSpc>
                <a:spcPts val="2879"/>
              </a:lnSpc>
            </a:pPr>
            <a:endParaRPr lang="en-US" sz="2400">
              <a:solidFill>
                <a:srgbClr val="000000"/>
              </a:solidFill>
              <a:latin typeface="HK Grotesk"/>
              <a:ea typeface="HK Grotesk"/>
              <a:cs typeface="HK Grotesk"/>
              <a:sym typeface="HK Grotesk"/>
            </a:endParaRPr>
          </a:p>
        </p:txBody>
      </p:sp>
      <p:sp>
        <p:nvSpPr>
          <p:cNvPr id="9" name="TextBox 9"/>
          <p:cNvSpPr txBox="1"/>
          <p:nvPr/>
        </p:nvSpPr>
        <p:spPr>
          <a:xfrm>
            <a:off x="1028700" y="7220394"/>
            <a:ext cx="6677025" cy="361950"/>
          </a:xfrm>
          <a:prstGeom prst="rect">
            <a:avLst/>
          </a:prstGeom>
        </p:spPr>
        <p:txBody>
          <a:bodyPr lIns="0" tIns="0" rIns="0" bIns="0" rtlCol="0" anchor="t">
            <a:spAutoFit/>
          </a:bodyPr>
          <a:lstStyle/>
          <a:p>
            <a:pPr marL="518160" lvl="1" indent="-259080" algn="just">
              <a:lnSpc>
                <a:spcPts val="2879"/>
              </a:lnSpc>
              <a:buFont typeface="Arial"/>
              <a:buChar char="•"/>
            </a:pPr>
            <a:r>
              <a:rPr lang="en-US" sz="2400" b="1">
                <a:solidFill>
                  <a:srgbClr val="000000"/>
                </a:solidFill>
                <a:latin typeface="HK Grotesk Bold"/>
                <a:ea typeface="HK Grotesk Bold"/>
                <a:cs typeface="HK Grotesk Bold"/>
                <a:sym typeface="HK Grotesk Bold"/>
              </a:rPr>
              <a:t>Support Vector Machine (SVM)</a:t>
            </a:r>
          </a:p>
        </p:txBody>
      </p:sp>
      <p:sp>
        <p:nvSpPr>
          <p:cNvPr id="10" name="TextBox 10"/>
          <p:cNvSpPr txBox="1"/>
          <p:nvPr/>
        </p:nvSpPr>
        <p:spPr>
          <a:xfrm>
            <a:off x="1028700" y="7868094"/>
            <a:ext cx="6677025" cy="1085850"/>
          </a:xfrm>
          <a:prstGeom prst="rect">
            <a:avLst/>
          </a:prstGeom>
        </p:spPr>
        <p:txBody>
          <a:bodyPr lIns="0" tIns="0" rIns="0" bIns="0" rtlCol="0" anchor="t">
            <a:spAutoFit/>
          </a:bodyPr>
          <a:lstStyle/>
          <a:p>
            <a:pPr algn="just">
              <a:lnSpc>
                <a:spcPts val="2879"/>
              </a:lnSpc>
              <a:spcBef>
                <a:spcPct val="0"/>
              </a:spcBef>
            </a:pPr>
            <a:r>
              <a:rPr lang="en-US" sz="2400">
                <a:solidFill>
                  <a:srgbClr val="000000"/>
                </a:solidFill>
                <a:latin typeface="HK Grotesk"/>
                <a:ea typeface="HK Grotesk"/>
                <a:cs typeface="HK Grotesk"/>
                <a:sym typeface="HK Grotesk"/>
              </a:rPr>
              <a:t>All classifiers that benefit from standardized data (e.g., KNN, SVM, MLP) were trained using scaled feature values, achieved with StandardScaler.</a:t>
            </a:r>
          </a:p>
        </p:txBody>
      </p:sp>
      <p:sp>
        <p:nvSpPr>
          <p:cNvPr id="11" name="TextBox 11"/>
          <p:cNvSpPr txBox="1"/>
          <p:nvPr/>
        </p:nvSpPr>
        <p:spPr>
          <a:xfrm>
            <a:off x="11983440" y="3105028"/>
            <a:ext cx="4659378" cy="514350"/>
          </a:xfrm>
          <a:prstGeom prst="rect">
            <a:avLst/>
          </a:prstGeom>
        </p:spPr>
        <p:txBody>
          <a:bodyPr lIns="0" tIns="0" rIns="0" bIns="0" rtlCol="0" anchor="t">
            <a:spAutoFit/>
          </a:bodyPr>
          <a:lstStyle/>
          <a:p>
            <a:pPr algn="just">
              <a:lnSpc>
                <a:spcPts val="4079"/>
              </a:lnSpc>
            </a:pPr>
            <a:r>
              <a:rPr lang="en-US" sz="3399" b="1">
                <a:solidFill>
                  <a:srgbClr val="0048A8"/>
                </a:solidFill>
                <a:latin typeface="HK Grotesk Bold"/>
                <a:ea typeface="HK Grotesk Bold"/>
                <a:cs typeface="HK Grotesk Bold"/>
                <a:sym typeface="HK Grotesk Bold"/>
              </a:rPr>
              <a:t>Performance Evaluation</a:t>
            </a:r>
          </a:p>
        </p:txBody>
      </p:sp>
      <p:sp>
        <p:nvSpPr>
          <p:cNvPr id="12" name="TextBox 12"/>
          <p:cNvSpPr txBox="1"/>
          <p:nvPr/>
        </p:nvSpPr>
        <p:spPr>
          <a:xfrm>
            <a:off x="11983440" y="3752728"/>
            <a:ext cx="1772841" cy="361950"/>
          </a:xfrm>
          <a:prstGeom prst="rect">
            <a:avLst/>
          </a:prstGeom>
        </p:spPr>
        <p:txBody>
          <a:bodyPr lIns="0" tIns="0" rIns="0" bIns="0" rtlCol="0" anchor="t">
            <a:spAutoFit/>
          </a:bodyPr>
          <a:lstStyle/>
          <a:p>
            <a:pPr marL="518160" lvl="1" indent="-259080" algn="just">
              <a:lnSpc>
                <a:spcPts val="2879"/>
              </a:lnSpc>
              <a:buFont typeface="Arial"/>
              <a:buChar char="•"/>
            </a:pPr>
            <a:r>
              <a:rPr lang="en-US" sz="2400" b="1">
                <a:solidFill>
                  <a:srgbClr val="000000"/>
                </a:solidFill>
                <a:latin typeface="HK Grotesk Bold"/>
                <a:ea typeface="HK Grotesk Bold"/>
                <a:cs typeface="HK Grotesk Bold"/>
                <a:sym typeface="HK Grotesk Bold"/>
              </a:rPr>
              <a:t>Accuracy</a:t>
            </a:r>
          </a:p>
        </p:txBody>
      </p:sp>
      <p:sp>
        <p:nvSpPr>
          <p:cNvPr id="13" name="TextBox 13"/>
          <p:cNvSpPr txBox="1"/>
          <p:nvPr/>
        </p:nvSpPr>
        <p:spPr>
          <a:xfrm>
            <a:off x="11983440" y="4248028"/>
            <a:ext cx="5275860" cy="2533650"/>
          </a:xfrm>
          <a:prstGeom prst="rect">
            <a:avLst/>
          </a:prstGeom>
        </p:spPr>
        <p:txBody>
          <a:bodyPr lIns="0" tIns="0" rIns="0" bIns="0" rtlCol="0" anchor="t">
            <a:spAutoFit/>
          </a:bodyPr>
          <a:lstStyle/>
          <a:p>
            <a:pPr marL="518160" lvl="1" indent="-259080" algn="just">
              <a:lnSpc>
                <a:spcPts val="2879"/>
              </a:lnSpc>
              <a:buFont typeface="Arial"/>
              <a:buChar char="•"/>
            </a:pPr>
            <a:r>
              <a:rPr lang="en-US" sz="2400" b="1">
                <a:solidFill>
                  <a:srgbClr val="000000"/>
                </a:solidFill>
                <a:latin typeface="HK Grotesk Bold"/>
                <a:ea typeface="HK Grotesk Bold"/>
                <a:cs typeface="HK Grotesk Bold"/>
                <a:sym typeface="HK Grotesk Bold"/>
              </a:rPr>
              <a:t>F1 Score (Macro &amp; Micro) </a:t>
            </a:r>
          </a:p>
          <a:p>
            <a:pPr algn="l">
              <a:lnSpc>
                <a:spcPts val="2879"/>
              </a:lnSpc>
            </a:pPr>
            <a:r>
              <a:rPr lang="en-US" sz="2400">
                <a:solidFill>
                  <a:srgbClr val="000000"/>
                </a:solidFill>
                <a:latin typeface="HK Grotesk"/>
                <a:ea typeface="HK Grotesk"/>
                <a:cs typeface="HK Grotesk"/>
                <a:sym typeface="HK Grotesk"/>
              </a:rPr>
              <a:t>        </a:t>
            </a:r>
            <a:r>
              <a:rPr lang="en-US" sz="2400" b="1">
                <a:solidFill>
                  <a:srgbClr val="000000"/>
                </a:solidFill>
                <a:latin typeface="HK Grotesk Bold"/>
                <a:ea typeface="HK Grotesk Bold"/>
                <a:cs typeface="HK Grotesk Bold"/>
                <a:sym typeface="HK Grotesk Bold"/>
              </a:rPr>
              <a:t>-Macro:</a:t>
            </a:r>
            <a:r>
              <a:rPr lang="en-US" sz="2400">
                <a:solidFill>
                  <a:srgbClr val="000000"/>
                </a:solidFill>
                <a:latin typeface="HK Grotesk"/>
                <a:ea typeface="HK Grotesk"/>
                <a:cs typeface="HK Grotesk"/>
                <a:sym typeface="HK Grotesk"/>
              </a:rPr>
              <a:t> Average F1 score across</a:t>
            </a:r>
          </a:p>
          <a:p>
            <a:pPr algn="l">
              <a:lnSpc>
                <a:spcPts val="2879"/>
              </a:lnSpc>
            </a:pPr>
            <a:r>
              <a:rPr lang="en-US" sz="2400">
                <a:solidFill>
                  <a:srgbClr val="000000"/>
                </a:solidFill>
                <a:latin typeface="HK Grotesk"/>
                <a:ea typeface="HK Grotesk"/>
                <a:cs typeface="HK Grotesk"/>
                <a:sym typeface="HK Grotesk"/>
              </a:rPr>
              <a:t>          all classes, treating them equally.</a:t>
            </a:r>
          </a:p>
          <a:p>
            <a:pPr algn="l">
              <a:lnSpc>
                <a:spcPts val="2879"/>
              </a:lnSpc>
            </a:pPr>
            <a:r>
              <a:rPr lang="en-US" sz="2400">
                <a:solidFill>
                  <a:srgbClr val="000000"/>
                </a:solidFill>
                <a:latin typeface="HK Grotesk"/>
                <a:ea typeface="HK Grotesk"/>
                <a:cs typeface="HK Grotesk"/>
                <a:sym typeface="HK Grotesk"/>
              </a:rPr>
              <a:t>       </a:t>
            </a:r>
            <a:r>
              <a:rPr lang="en-US" sz="2400" b="1">
                <a:solidFill>
                  <a:srgbClr val="000000"/>
                </a:solidFill>
                <a:latin typeface="HK Grotesk Bold"/>
                <a:ea typeface="HK Grotesk Bold"/>
                <a:cs typeface="HK Grotesk Bold"/>
                <a:sym typeface="HK Grotesk Bold"/>
              </a:rPr>
              <a:t> -Micro:</a:t>
            </a:r>
            <a:r>
              <a:rPr lang="en-US" sz="2400">
                <a:solidFill>
                  <a:srgbClr val="000000"/>
                </a:solidFill>
                <a:latin typeface="HK Grotesk"/>
                <a:ea typeface="HK Grotesk"/>
                <a:cs typeface="HK Grotesk"/>
                <a:sym typeface="HK Grotesk"/>
              </a:rPr>
              <a:t> F1 score calculated</a:t>
            </a:r>
          </a:p>
          <a:p>
            <a:pPr algn="l">
              <a:lnSpc>
                <a:spcPts val="2879"/>
              </a:lnSpc>
            </a:pPr>
            <a:r>
              <a:rPr lang="en-US" sz="2400">
                <a:solidFill>
                  <a:srgbClr val="000000"/>
                </a:solidFill>
                <a:latin typeface="HK Grotesk"/>
                <a:ea typeface="HK Grotesk"/>
                <a:cs typeface="HK Grotesk"/>
                <a:sym typeface="HK Grotesk"/>
              </a:rPr>
              <a:t>          globally by counting total true</a:t>
            </a:r>
          </a:p>
          <a:p>
            <a:pPr algn="l">
              <a:lnSpc>
                <a:spcPts val="2879"/>
              </a:lnSpc>
            </a:pPr>
            <a:r>
              <a:rPr lang="en-US" sz="2400">
                <a:solidFill>
                  <a:srgbClr val="000000"/>
                </a:solidFill>
                <a:latin typeface="HK Grotesk"/>
                <a:ea typeface="HK Grotesk"/>
                <a:cs typeface="HK Grotesk"/>
                <a:sym typeface="HK Grotesk"/>
              </a:rPr>
              <a:t>          positives, false negatives, and  </a:t>
            </a:r>
          </a:p>
          <a:p>
            <a:pPr algn="l">
              <a:lnSpc>
                <a:spcPts val="2879"/>
              </a:lnSpc>
            </a:pPr>
            <a:r>
              <a:rPr lang="en-US" sz="2400">
                <a:solidFill>
                  <a:srgbClr val="000000"/>
                </a:solidFill>
                <a:latin typeface="HK Grotesk"/>
                <a:ea typeface="HK Grotesk"/>
                <a:cs typeface="HK Grotesk"/>
                <a:sym typeface="HK Grotesk"/>
              </a:rPr>
              <a:t>          false positives.</a:t>
            </a:r>
          </a:p>
        </p:txBody>
      </p:sp>
      <p:sp>
        <p:nvSpPr>
          <p:cNvPr id="14" name="TextBox 14"/>
          <p:cNvSpPr txBox="1"/>
          <p:nvPr/>
        </p:nvSpPr>
        <p:spPr>
          <a:xfrm>
            <a:off x="11983440" y="6915028"/>
            <a:ext cx="5208486" cy="361950"/>
          </a:xfrm>
          <a:prstGeom prst="rect">
            <a:avLst/>
          </a:prstGeom>
        </p:spPr>
        <p:txBody>
          <a:bodyPr lIns="0" tIns="0" rIns="0" bIns="0" rtlCol="0" anchor="t">
            <a:spAutoFit/>
          </a:bodyPr>
          <a:lstStyle/>
          <a:p>
            <a:pPr marL="518160" lvl="1" indent="-259080" algn="just">
              <a:lnSpc>
                <a:spcPts val="2879"/>
              </a:lnSpc>
              <a:buFont typeface="Arial"/>
              <a:buChar char="•"/>
            </a:pPr>
            <a:r>
              <a:rPr lang="en-US" sz="2400" b="1">
                <a:solidFill>
                  <a:srgbClr val="000000"/>
                </a:solidFill>
                <a:latin typeface="HK Grotesk Bold"/>
                <a:ea typeface="HK Grotesk Bold"/>
                <a:cs typeface="HK Grotesk Bold"/>
                <a:sym typeface="HK Grotesk Bold"/>
              </a:rPr>
              <a:t>AUC (Area Under the ROC Curve)</a:t>
            </a:r>
          </a:p>
        </p:txBody>
      </p:sp>
      <p:sp>
        <p:nvSpPr>
          <p:cNvPr id="15" name="TextBox 15"/>
          <p:cNvSpPr txBox="1"/>
          <p:nvPr/>
        </p:nvSpPr>
        <p:spPr>
          <a:xfrm>
            <a:off x="11983440" y="7687119"/>
            <a:ext cx="5275860" cy="1447800"/>
          </a:xfrm>
          <a:prstGeom prst="rect">
            <a:avLst/>
          </a:prstGeom>
        </p:spPr>
        <p:txBody>
          <a:bodyPr lIns="0" tIns="0" rIns="0" bIns="0" rtlCol="0" anchor="t">
            <a:spAutoFit/>
          </a:bodyPr>
          <a:lstStyle/>
          <a:p>
            <a:pPr algn="just">
              <a:lnSpc>
                <a:spcPts val="2879"/>
              </a:lnSpc>
              <a:spcBef>
                <a:spcPct val="0"/>
              </a:spcBef>
            </a:pPr>
            <a:r>
              <a:rPr lang="en-US" sz="2400">
                <a:solidFill>
                  <a:srgbClr val="000000"/>
                </a:solidFill>
                <a:latin typeface="HK Grotesk"/>
                <a:ea typeface="HK Grotesk"/>
                <a:cs typeface="HK Grotesk"/>
                <a:sym typeface="HK Grotesk"/>
              </a:rPr>
              <a:t>Additionally, ROC curves were plotted for all classifiers. In the multiclass setting, micro-averaged ROC curves are shown.</a:t>
            </a:r>
          </a:p>
        </p:txBody>
      </p:sp>
      <p:sp>
        <p:nvSpPr>
          <p:cNvPr id="16" name="TextBox 16"/>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15</a:t>
            </a:r>
          </a:p>
        </p:txBody>
      </p:sp>
      <p:grpSp>
        <p:nvGrpSpPr>
          <p:cNvPr id="17" name="Group 17"/>
          <p:cNvGrpSpPr/>
          <p:nvPr/>
        </p:nvGrpSpPr>
        <p:grpSpPr>
          <a:xfrm>
            <a:off x="-234877" y="-230145"/>
            <a:ext cx="1028700" cy="1007978"/>
            <a:chOff x="0" y="0"/>
            <a:chExt cx="270933" cy="265476"/>
          </a:xfrm>
        </p:grpSpPr>
        <p:sp>
          <p:nvSpPr>
            <p:cNvPr id="18" name="Freeform 18"/>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9" name="TextBox 19"/>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20" name="Group 20"/>
          <p:cNvGrpSpPr/>
          <p:nvPr/>
        </p:nvGrpSpPr>
        <p:grpSpPr>
          <a:xfrm>
            <a:off x="558947" y="547688"/>
            <a:ext cx="469753" cy="460291"/>
            <a:chOff x="0" y="0"/>
            <a:chExt cx="270933" cy="265476"/>
          </a:xfrm>
        </p:grpSpPr>
        <p:sp>
          <p:nvSpPr>
            <p:cNvPr id="21" name="Freeform 21"/>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22" name="TextBox 22"/>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7494177" y="-209424"/>
            <a:ext cx="1028700" cy="1007978"/>
            <a:chOff x="0" y="0"/>
            <a:chExt cx="270933" cy="265476"/>
          </a:xfrm>
        </p:grpSpPr>
        <p:sp>
          <p:nvSpPr>
            <p:cNvPr id="24" name="Freeform 24"/>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25" name="TextBox 25"/>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26" name="Group 26"/>
          <p:cNvGrpSpPr/>
          <p:nvPr/>
        </p:nvGrpSpPr>
        <p:grpSpPr>
          <a:xfrm>
            <a:off x="17259300" y="568409"/>
            <a:ext cx="469753" cy="460291"/>
            <a:chOff x="0" y="0"/>
            <a:chExt cx="270933" cy="265476"/>
          </a:xfrm>
        </p:grpSpPr>
        <p:sp>
          <p:nvSpPr>
            <p:cNvPr id="27" name="Freeform 27"/>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28" name="TextBox 28"/>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268" y="1560069"/>
            <a:ext cx="8894185" cy="2979552"/>
          </a:xfrm>
          <a:custGeom>
            <a:avLst/>
            <a:gdLst/>
            <a:ahLst/>
            <a:cxnLst/>
            <a:rect l="l" t="t" r="r" b="b"/>
            <a:pathLst>
              <a:path w="8894185" h="2979552">
                <a:moveTo>
                  <a:pt x="0" y="0"/>
                </a:moveTo>
                <a:lnTo>
                  <a:pt x="8894185" y="0"/>
                </a:lnTo>
                <a:lnTo>
                  <a:pt x="8894185" y="2979552"/>
                </a:lnTo>
                <a:lnTo>
                  <a:pt x="0" y="2979552"/>
                </a:lnTo>
                <a:lnTo>
                  <a:pt x="0" y="0"/>
                </a:lnTo>
                <a:close/>
              </a:path>
            </a:pathLst>
          </a:custGeom>
          <a:blipFill>
            <a:blip r:embed="rId2"/>
            <a:stretch>
              <a:fillRect/>
            </a:stretch>
          </a:blipFill>
        </p:spPr>
        <p:txBody>
          <a:bodyPr/>
          <a:lstStyle/>
          <a:p>
            <a:endParaRPr lang="en-US"/>
          </a:p>
        </p:txBody>
      </p:sp>
      <p:sp>
        <p:nvSpPr>
          <p:cNvPr id="3" name="Freeform 3"/>
          <p:cNvSpPr/>
          <p:nvPr/>
        </p:nvSpPr>
        <p:spPr>
          <a:xfrm>
            <a:off x="11010809" y="4907220"/>
            <a:ext cx="6248491" cy="5027619"/>
          </a:xfrm>
          <a:custGeom>
            <a:avLst/>
            <a:gdLst/>
            <a:ahLst/>
            <a:cxnLst/>
            <a:rect l="l" t="t" r="r" b="b"/>
            <a:pathLst>
              <a:path w="6248491" h="5027619">
                <a:moveTo>
                  <a:pt x="0" y="0"/>
                </a:moveTo>
                <a:lnTo>
                  <a:pt x="6248491" y="0"/>
                </a:lnTo>
                <a:lnTo>
                  <a:pt x="6248491" y="5027619"/>
                </a:lnTo>
                <a:lnTo>
                  <a:pt x="0" y="502761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76268" y="273844"/>
            <a:ext cx="14935464" cy="895350"/>
          </a:xfrm>
          <a:prstGeom prst="rect">
            <a:avLst/>
          </a:prstGeom>
        </p:spPr>
        <p:txBody>
          <a:bodyPr lIns="0" tIns="0" rIns="0" bIns="0" rtlCol="0" anchor="t">
            <a:spAutoFit/>
          </a:bodyPr>
          <a:lstStyle/>
          <a:p>
            <a:pPr algn="ctr">
              <a:lnSpc>
                <a:spcPts val="7080"/>
              </a:lnSpc>
            </a:pPr>
            <a:r>
              <a:rPr lang="en-US" sz="5900" b="1">
                <a:solidFill>
                  <a:srgbClr val="0048A8"/>
                </a:solidFill>
                <a:latin typeface="HK Grotesk Bold"/>
                <a:ea typeface="HK Grotesk Bold"/>
                <a:cs typeface="HK Grotesk Bold"/>
                <a:sym typeface="HK Grotesk Bold"/>
              </a:rPr>
              <a:t>Evaluation for Classification Experiments</a:t>
            </a:r>
          </a:p>
        </p:txBody>
      </p:sp>
      <p:sp>
        <p:nvSpPr>
          <p:cNvPr id="5" name="TextBox 5"/>
          <p:cNvSpPr txBox="1"/>
          <p:nvPr/>
        </p:nvSpPr>
        <p:spPr>
          <a:xfrm>
            <a:off x="10902592" y="1783020"/>
            <a:ext cx="6134715" cy="2533650"/>
          </a:xfrm>
          <a:prstGeom prst="rect">
            <a:avLst/>
          </a:prstGeom>
        </p:spPr>
        <p:txBody>
          <a:bodyPr lIns="0" tIns="0" rIns="0" bIns="0" rtlCol="0" anchor="t">
            <a:spAutoFit/>
          </a:bodyPr>
          <a:lstStyle/>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The most accurate method is decision tree methods (Gini Index and Gain Ratio).</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ANN with 2 hidden layer over performs when compared with decision tree methods considering AUC.</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Also, F1-micro and F1-macro suggests decision tree methods performs better.</a:t>
            </a:r>
          </a:p>
        </p:txBody>
      </p:sp>
      <p:sp>
        <p:nvSpPr>
          <p:cNvPr id="6" name="TextBox 6"/>
          <p:cNvSpPr txBox="1"/>
          <p:nvPr/>
        </p:nvSpPr>
        <p:spPr>
          <a:xfrm>
            <a:off x="1676268" y="5869434"/>
            <a:ext cx="8682854" cy="2533650"/>
          </a:xfrm>
          <a:prstGeom prst="rect">
            <a:avLst/>
          </a:prstGeom>
        </p:spPr>
        <p:txBody>
          <a:bodyPr lIns="0" tIns="0" rIns="0" bIns="0" rtlCol="0" anchor="t">
            <a:spAutoFit/>
          </a:bodyPr>
          <a:lstStyle/>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The ROC curve shows the trade-off between sensitivity and specificity. Classifiers that give curves closer to the top-left corner indicate a better performance. The closer the curve comes to the 45-degree diagonal of the ROC space, the less accurate the test. This also shows decision tree methods (Gini Index and Gain Ratio) are the best performing method followed by ANN with 2 hidden layers.</a:t>
            </a:r>
          </a:p>
        </p:txBody>
      </p:sp>
      <p:sp>
        <p:nvSpPr>
          <p:cNvPr id="7" name="TextBox 7"/>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16</a:t>
            </a:r>
          </a:p>
        </p:txBody>
      </p:sp>
      <p:grpSp>
        <p:nvGrpSpPr>
          <p:cNvPr id="8" name="Group 8"/>
          <p:cNvGrpSpPr/>
          <p:nvPr/>
        </p:nvGrpSpPr>
        <p:grpSpPr>
          <a:xfrm>
            <a:off x="-234877" y="-230145"/>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558947" y="547688"/>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17494177" y="-209424"/>
            <a:ext cx="1028700" cy="1007978"/>
            <a:chOff x="0" y="0"/>
            <a:chExt cx="270933" cy="265476"/>
          </a:xfrm>
        </p:grpSpPr>
        <p:sp>
          <p:nvSpPr>
            <p:cNvPr id="15" name="Freeform 15"/>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6" name="TextBox 16"/>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7259300" y="568409"/>
            <a:ext cx="469753" cy="460291"/>
            <a:chOff x="0" y="0"/>
            <a:chExt cx="270933" cy="265476"/>
          </a:xfrm>
        </p:grpSpPr>
        <p:sp>
          <p:nvSpPr>
            <p:cNvPr id="18" name="Freeform 18"/>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9" name="TextBox 19"/>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268" y="2225135"/>
            <a:ext cx="6956540" cy="6132305"/>
          </a:xfrm>
          <a:custGeom>
            <a:avLst/>
            <a:gdLst/>
            <a:ahLst/>
            <a:cxnLst/>
            <a:rect l="l" t="t" r="r" b="b"/>
            <a:pathLst>
              <a:path w="6956540" h="6132305">
                <a:moveTo>
                  <a:pt x="0" y="0"/>
                </a:moveTo>
                <a:lnTo>
                  <a:pt x="6956540" y="0"/>
                </a:lnTo>
                <a:lnTo>
                  <a:pt x="6956540" y="6132305"/>
                </a:lnTo>
                <a:lnTo>
                  <a:pt x="0" y="6132305"/>
                </a:lnTo>
                <a:lnTo>
                  <a:pt x="0" y="0"/>
                </a:lnTo>
                <a:close/>
              </a:path>
            </a:pathLst>
          </a:custGeom>
          <a:blipFill>
            <a:blip r:embed="rId2"/>
            <a:stretch>
              <a:fillRect/>
            </a:stretch>
          </a:blipFill>
        </p:spPr>
        <p:txBody>
          <a:bodyPr/>
          <a:lstStyle/>
          <a:p>
            <a:endParaRPr lang="en-US"/>
          </a:p>
        </p:txBody>
      </p:sp>
      <p:sp>
        <p:nvSpPr>
          <p:cNvPr id="3" name="Freeform 3"/>
          <p:cNvSpPr/>
          <p:nvPr/>
        </p:nvSpPr>
        <p:spPr>
          <a:xfrm>
            <a:off x="10303183" y="2176444"/>
            <a:ext cx="6956117" cy="6229687"/>
          </a:xfrm>
          <a:custGeom>
            <a:avLst/>
            <a:gdLst/>
            <a:ahLst/>
            <a:cxnLst/>
            <a:rect l="l" t="t" r="r" b="b"/>
            <a:pathLst>
              <a:path w="6956117" h="6229687">
                <a:moveTo>
                  <a:pt x="0" y="0"/>
                </a:moveTo>
                <a:lnTo>
                  <a:pt x="6956117" y="0"/>
                </a:lnTo>
                <a:lnTo>
                  <a:pt x="6956117" y="6229687"/>
                </a:lnTo>
                <a:lnTo>
                  <a:pt x="0" y="622968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76268" y="330139"/>
            <a:ext cx="14935464" cy="895387"/>
          </a:xfrm>
          <a:prstGeom prst="rect">
            <a:avLst/>
          </a:prstGeom>
        </p:spPr>
        <p:txBody>
          <a:bodyPr lIns="0" tIns="0" rIns="0" bIns="0" rtlCol="0" anchor="t">
            <a:spAutoFit/>
          </a:bodyPr>
          <a:lstStyle/>
          <a:p>
            <a:pPr algn="ctr">
              <a:lnSpc>
                <a:spcPts val="7080"/>
              </a:lnSpc>
            </a:pPr>
            <a:r>
              <a:rPr lang="en-US" sz="5900" b="1">
                <a:solidFill>
                  <a:srgbClr val="0048A8"/>
                </a:solidFill>
                <a:latin typeface="HK Grotesk Bold"/>
                <a:ea typeface="HK Grotesk Bold"/>
                <a:cs typeface="HK Grotesk Bold"/>
                <a:sym typeface="HK Grotesk Bold"/>
              </a:rPr>
              <a:t>Confusion Matrices</a:t>
            </a:r>
          </a:p>
        </p:txBody>
      </p:sp>
      <p:sp>
        <p:nvSpPr>
          <p:cNvPr id="5" name="TextBox 5"/>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17</a:t>
            </a:r>
          </a:p>
        </p:txBody>
      </p:sp>
      <p:grpSp>
        <p:nvGrpSpPr>
          <p:cNvPr id="6" name="Group 6"/>
          <p:cNvGrpSpPr/>
          <p:nvPr/>
        </p:nvGrpSpPr>
        <p:grpSpPr>
          <a:xfrm>
            <a:off x="-234877" y="-230145"/>
            <a:ext cx="1028700" cy="1007978"/>
            <a:chOff x="0" y="0"/>
            <a:chExt cx="270933" cy="265476"/>
          </a:xfrm>
        </p:grpSpPr>
        <p:sp>
          <p:nvSpPr>
            <p:cNvPr id="7" name="Freeform 7"/>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8" name="TextBox 8"/>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558947" y="547688"/>
            <a:ext cx="469753" cy="460291"/>
            <a:chOff x="0" y="0"/>
            <a:chExt cx="270933" cy="265476"/>
          </a:xfrm>
        </p:grpSpPr>
        <p:sp>
          <p:nvSpPr>
            <p:cNvPr id="10" name="Freeform 10"/>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1" name="TextBox 11"/>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7494177" y="-209424"/>
            <a:ext cx="1028700" cy="1007978"/>
            <a:chOff x="0" y="0"/>
            <a:chExt cx="270933" cy="265476"/>
          </a:xfrm>
        </p:grpSpPr>
        <p:sp>
          <p:nvSpPr>
            <p:cNvPr id="13" name="Freeform 1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4" name="TextBox 1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17259300" y="568409"/>
            <a:ext cx="469753" cy="460291"/>
            <a:chOff x="0" y="0"/>
            <a:chExt cx="270933" cy="265476"/>
          </a:xfrm>
        </p:grpSpPr>
        <p:sp>
          <p:nvSpPr>
            <p:cNvPr id="16" name="Freeform 1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7" name="TextBox 1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8830" y="294565"/>
            <a:ext cx="14935464" cy="895350"/>
          </a:xfrm>
          <a:prstGeom prst="rect">
            <a:avLst/>
          </a:prstGeom>
        </p:spPr>
        <p:txBody>
          <a:bodyPr lIns="0" tIns="0" rIns="0" bIns="0" rtlCol="0" anchor="t">
            <a:spAutoFit/>
          </a:bodyPr>
          <a:lstStyle/>
          <a:p>
            <a:pPr algn="ctr">
              <a:lnSpc>
                <a:spcPts val="7080"/>
              </a:lnSpc>
            </a:pPr>
            <a:r>
              <a:rPr lang="en-US" sz="5900" b="1">
                <a:solidFill>
                  <a:srgbClr val="0048A8"/>
                </a:solidFill>
                <a:latin typeface="HK Grotesk Bold"/>
                <a:ea typeface="HK Grotesk Bold"/>
                <a:cs typeface="HK Grotesk Bold"/>
                <a:sym typeface="HK Grotesk Bold"/>
              </a:rPr>
              <a:t>Confusion Matrices Summary</a:t>
            </a:r>
          </a:p>
        </p:txBody>
      </p:sp>
      <p:sp>
        <p:nvSpPr>
          <p:cNvPr id="3" name="TextBox 3"/>
          <p:cNvSpPr txBox="1"/>
          <p:nvPr/>
        </p:nvSpPr>
        <p:spPr>
          <a:xfrm>
            <a:off x="1028700" y="2051653"/>
            <a:ext cx="16230600" cy="6842760"/>
          </a:xfrm>
          <a:prstGeom prst="rect">
            <a:avLst/>
          </a:prstGeom>
        </p:spPr>
        <p:txBody>
          <a:bodyPr lIns="0" tIns="0" rIns="0" bIns="0" rtlCol="0" anchor="t">
            <a:spAutoFit/>
          </a:bodyPr>
          <a:lstStyle/>
          <a:p>
            <a:pPr algn="just">
              <a:lnSpc>
                <a:spcPts val="3600"/>
              </a:lnSpc>
            </a:pPr>
            <a:r>
              <a:rPr lang="en-US" sz="2400">
                <a:solidFill>
                  <a:srgbClr val="000000"/>
                </a:solidFill>
                <a:latin typeface="HK Grotesk"/>
                <a:ea typeface="HK Grotesk"/>
                <a:cs typeface="HK Grotesk"/>
                <a:sym typeface="HK Grotesk"/>
              </a:rPr>
              <a:t>Our confusion matrix is 5 by 5 due to our target column’s values are not only binary but in a range from 0 to 4.</a:t>
            </a:r>
          </a:p>
          <a:p>
            <a:pPr marL="518160" lvl="1" indent="-259080" algn="just">
              <a:lnSpc>
                <a:spcPts val="3600"/>
              </a:lnSpc>
              <a:buFont typeface="Arial"/>
              <a:buChar char="•"/>
            </a:pPr>
            <a:r>
              <a:rPr lang="en-US" sz="2400">
                <a:solidFill>
                  <a:srgbClr val="000000"/>
                </a:solidFill>
                <a:latin typeface="HK Grotesk"/>
                <a:ea typeface="HK Grotesk"/>
                <a:cs typeface="HK Grotesk"/>
                <a:sym typeface="HK Grotesk"/>
              </a:rPr>
              <a:t>0 is healthy</a:t>
            </a:r>
          </a:p>
          <a:p>
            <a:pPr marL="518160" lvl="1" indent="-259080" algn="just">
              <a:lnSpc>
                <a:spcPts val="3600"/>
              </a:lnSpc>
              <a:buFont typeface="Arial"/>
              <a:buChar char="•"/>
            </a:pPr>
            <a:r>
              <a:rPr lang="en-US" sz="2400">
                <a:solidFill>
                  <a:srgbClr val="000000"/>
                </a:solidFill>
                <a:latin typeface="HK Grotesk"/>
                <a:ea typeface="HK Grotesk"/>
                <a:cs typeface="HK Grotesk"/>
                <a:sym typeface="HK Grotesk"/>
              </a:rPr>
              <a:t>1 is HGB Anemia</a:t>
            </a:r>
          </a:p>
          <a:p>
            <a:pPr marL="518160" lvl="1" indent="-259080" algn="just">
              <a:lnSpc>
                <a:spcPts val="3600"/>
              </a:lnSpc>
              <a:buFont typeface="Arial"/>
              <a:buChar char="•"/>
            </a:pPr>
            <a:r>
              <a:rPr lang="en-US" sz="2400">
                <a:solidFill>
                  <a:srgbClr val="000000"/>
                </a:solidFill>
                <a:latin typeface="HK Grotesk"/>
                <a:ea typeface="HK Grotesk"/>
                <a:cs typeface="HK Grotesk"/>
                <a:sym typeface="HK Grotesk"/>
              </a:rPr>
              <a:t>2 is Iron Anemia</a:t>
            </a:r>
          </a:p>
          <a:p>
            <a:pPr marL="518160" lvl="1" indent="-259080" algn="just">
              <a:lnSpc>
                <a:spcPts val="3600"/>
              </a:lnSpc>
              <a:buFont typeface="Arial"/>
              <a:buChar char="•"/>
            </a:pPr>
            <a:r>
              <a:rPr lang="en-US" sz="2400">
                <a:solidFill>
                  <a:srgbClr val="000000"/>
                </a:solidFill>
                <a:latin typeface="HK Grotesk"/>
                <a:ea typeface="HK Grotesk"/>
                <a:cs typeface="HK Grotesk"/>
                <a:sym typeface="HK Grotesk"/>
              </a:rPr>
              <a:t>3 is Folate Anemia</a:t>
            </a:r>
          </a:p>
          <a:p>
            <a:pPr marL="518160" lvl="1" indent="-259080" algn="just">
              <a:lnSpc>
                <a:spcPts val="3600"/>
              </a:lnSpc>
              <a:buFont typeface="Arial"/>
              <a:buChar char="•"/>
            </a:pPr>
            <a:r>
              <a:rPr lang="en-US" sz="2400">
                <a:solidFill>
                  <a:srgbClr val="000000"/>
                </a:solidFill>
                <a:latin typeface="HK Grotesk"/>
                <a:ea typeface="HK Grotesk"/>
                <a:cs typeface="HK Grotesk"/>
                <a:sym typeface="HK Grotesk"/>
              </a:rPr>
              <a:t>4 is B12 Anemia</a:t>
            </a:r>
          </a:p>
          <a:p>
            <a:pPr algn="just">
              <a:lnSpc>
                <a:spcPts val="3600"/>
              </a:lnSpc>
            </a:pPr>
            <a:r>
              <a:rPr lang="en-US" sz="2400">
                <a:solidFill>
                  <a:srgbClr val="000000"/>
                </a:solidFill>
                <a:latin typeface="HK Grotesk"/>
                <a:ea typeface="HK Grotesk"/>
                <a:cs typeface="HK Grotesk"/>
                <a:sym typeface="HK Grotesk"/>
              </a:rPr>
              <a:t>According to the matrices in the previous page, it is observed that the Decision Tree classifiers using Entropy and Gini Index all achieved nearly identical performance based on their confusion matrices. </a:t>
            </a:r>
          </a:p>
          <a:p>
            <a:pPr algn="just">
              <a:lnSpc>
                <a:spcPts val="3600"/>
              </a:lnSpc>
            </a:pPr>
            <a:r>
              <a:rPr lang="en-US" sz="2400">
                <a:solidFill>
                  <a:srgbClr val="000000"/>
                </a:solidFill>
                <a:latin typeface="HK Grotesk"/>
                <a:ea typeface="HK Grotesk"/>
                <a:cs typeface="HK Grotesk"/>
                <a:sym typeface="HK Grotesk"/>
              </a:rPr>
              <a:t>For instance, in the Entropy-based decision tree, the model predicted true positive cases 2923 times for Class 0 out of 2923 actual cases, and 1267 true positives for Class 2 out of 1267 actual cases—indicating perfect classification for these classes. </a:t>
            </a:r>
          </a:p>
          <a:p>
            <a:pPr algn="just">
              <a:lnSpc>
                <a:spcPts val="3600"/>
              </a:lnSpc>
            </a:pPr>
            <a:r>
              <a:rPr lang="en-US" sz="2400">
                <a:solidFill>
                  <a:srgbClr val="000000"/>
                </a:solidFill>
                <a:latin typeface="HK Grotesk"/>
                <a:ea typeface="HK Grotesk"/>
                <a:cs typeface="HK Grotesk"/>
                <a:sym typeface="HK Grotesk"/>
              </a:rPr>
              <a:t>The only minor misclassifications are seen in Class 1 and Class 4, where 2 instances were misclassified each. This suggests that the model is classifying with extremely high accuracy across all classes, possibly exceeding 99% overall accuracy. While machine learning models rarely achieve perfection due to noise or outliers, in this case the performance is nearly flawless.</a:t>
            </a:r>
          </a:p>
        </p:txBody>
      </p:sp>
      <p:sp>
        <p:nvSpPr>
          <p:cNvPr id="4" name="TextBox 4"/>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18</a:t>
            </a:r>
          </a:p>
        </p:txBody>
      </p:sp>
      <p:grpSp>
        <p:nvGrpSpPr>
          <p:cNvPr id="5" name="Group 5"/>
          <p:cNvGrpSpPr/>
          <p:nvPr/>
        </p:nvGrpSpPr>
        <p:grpSpPr>
          <a:xfrm>
            <a:off x="-234877" y="-230145"/>
            <a:ext cx="1028700" cy="1007978"/>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558947" y="547688"/>
            <a:ext cx="469753" cy="460291"/>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494177" y="-209424"/>
            <a:ext cx="1028700" cy="1007978"/>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17259300" y="568409"/>
            <a:ext cx="469753" cy="460291"/>
            <a:chOff x="0" y="0"/>
            <a:chExt cx="270933" cy="265476"/>
          </a:xfrm>
        </p:grpSpPr>
        <p:sp>
          <p:nvSpPr>
            <p:cNvPr id="15" name="Freeform 15"/>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6" name="TextBox 16"/>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268" y="350880"/>
            <a:ext cx="14935464" cy="895387"/>
          </a:xfrm>
          <a:prstGeom prst="rect">
            <a:avLst/>
          </a:prstGeom>
        </p:spPr>
        <p:txBody>
          <a:bodyPr lIns="0" tIns="0" rIns="0" bIns="0" rtlCol="0" anchor="t">
            <a:spAutoFit/>
          </a:bodyPr>
          <a:lstStyle/>
          <a:p>
            <a:pPr algn="ctr">
              <a:lnSpc>
                <a:spcPts val="7080"/>
              </a:lnSpc>
            </a:pPr>
            <a:r>
              <a:rPr lang="en-US" sz="5900" b="1">
                <a:solidFill>
                  <a:srgbClr val="0048A8"/>
                </a:solidFill>
                <a:latin typeface="HK Grotesk Bold"/>
                <a:ea typeface="HK Grotesk Bold"/>
                <a:cs typeface="HK Grotesk Bold"/>
                <a:sym typeface="HK Grotesk Bold"/>
              </a:rPr>
              <a:t>Statistical Significance Analysis</a:t>
            </a:r>
          </a:p>
        </p:txBody>
      </p:sp>
      <p:sp>
        <p:nvSpPr>
          <p:cNvPr id="3" name="TextBox 3"/>
          <p:cNvSpPr txBox="1"/>
          <p:nvPr/>
        </p:nvSpPr>
        <p:spPr>
          <a:xfrm>
            <a:off x="1028700" y="2472355"/>
            <a:ext cx="16230600" cy="899160"/>
          </a:xfrm>
          <a:prstGeom prst="rect">
            <a:avLst/>
          </a:prstGeom>
        </p:spPr>
        <p:txBody>
          <a:bodyPr lIns="0" tIns="0" rIns="0" bIns="0" rtlCol="0" anchor="t">
            <a:spAutoFit/>
          </a:bodyPr>
          <a:lstStyle/>
          <a:p>
            <a:pPr algn="just">
              <a:lnSpc>
                <a:spcPts val="3600"/>
              </a:lnSpc>
            </a:pPr>
            <a:r>
              <a:rPr lang="en-US" sz="2400">
                <a:solidFill>
                  <a:srgbClr val="000000"/>
                </a:solidFill>
                <a:latin typeface="HK Grotesk"/>
                <a:ea typeface="HK Grotesk"/>
                <a:cs typeface="HK Grotesk"/>
                <a:sym typeface="HK Grotesk"/>
              </a:rPr>
              <a:t>Analysis was performed between the best performing model which was </a:t>
            </a:r>
            <a:r>
              <a:rPr lang="en-US" sz="2400" b="1">
                <a:solidFill>
                  <a:srgbClr val="000000"/>
                </a:solidFill>
                <a:latin typeface="HK Grotesk Bold"/>
                <a:ea typeface="HK Grotesk Bold"/>
                <a:cs typeface="HK Grotesk Bold"/>
                <a:sym typeface="HK Grotesk Bold"/>
              </a:rPr>
              <a:t>Decision Tree (Gini Index)</a:t>
            </a:r>
            <a:r>
              <a:rPr lang="en-US" sz="2400">
                <a:solidFill>
                  <a:srgbClr val="000000"/>
                </a:solidFill>
                <a:latin typeface="HK Grotesk"/>
                <a:ea typeface="HK Grotesk"/>
                <a:cs typeface="HK Grotesk"/>
                <a:sym typeface="HK Grotesk"/>
              </a:rPr>
              <a:t> and its closest competititor </a:t>
            </a:r>
            <a:r>
              <a:rPr lang="en-US" sz="2400" b="1">
                <a:solidFill>
                  <a:srgbClr val="000000"/>
                </a:solidFill>
                <a:latin typeface="HK Grotesk Bold"/>
                <a:ea typeface="HK Grotesk Bold"/>
                <a:cs typeface="HK Grotesk Bold"/>
                <a:sym typeface="HK Grotesk Bold"/>
              </a:rPr>
              <a:t>ANN with 2 hidden layer.</a:t>
            </a:r>
          </a:p>
        </p:txBody>
      </p:sp>
      <p:sp>
        <p:nvSpPr>
          <p:cNvPr id="4" name="TextBox 4"/>
          <p:cNvSpPr txBox="1"/>
          <p:nvPr/>
        </p:nvSpPr>
        <p:spPr>
          <a:xfrm>
            <a:off x="1028700" y="3790615"/>
            <a:ext cx="3673099" cy="1127825"/>
          </a:xfrm>
          <a:prstGeom prst="rect">
            <a:avLst/>
          </a:prstGeom>
        </p:spPr>
        <p:txBody>
          <a:bodyPr lIns="0" tIns="0" rIns="0" bIns="0" rtlCol="0" anchor="t">
            <a:spAutoFit/>
          </a:bodyPr>
          <a:lstStyle/>
          <a:p>
            <a:pPr algn="just">
              <a:lnSpc>
                <a:spcPts val="2991"/>
              </a:lnSpc>
              <a:spcBef>
                <a:spcPct val="0"/>
              </a:spcBef>
            </a:pPr>
            <a:r>
              <a:rPr lang="en-US" sz="2492" b="1">
                <a:solidFill>
                  <a:srgbClr val="000000"/>
                </a:solidFill>
                <a:latin typeface="HK Grotesk Bold"/>
                <a:ea typeface="HK Grotesk Bold"/>
                <a:cs typeface="HK Grotesk Bold"/>
                <a:sym typeface="HK Grotesk Bold"/>
              </a:rPr>
              <a:t>Accuracy</a:t>
            </a:r>
          </a:p>
          <a:p>
            <a:pPr algn="just">
              <a:lnSpc>
                <a:spcPts val="2991"/>
              </a:lnSpc>
              <a:spcBef>
                <a:spcPct val="0"/>
              </a:spcBef>
            </a:pPr>
            <a:r>
              <a:rPr lang="en-US" sz="2492">
                <a:solidFill>
                  <a:srgbClr val="000000"/>
                </a:solidFill>
                <a:latin typeface="HK Grotesk"/>
                <a:ea typeface="HK Grotesk"/>
                <a:cs typeface="HK Grotesk"/>
                <a:sym typeface="HK Grotesk"/>
              </a:rPr>
              <a:t>The P-value is = 0.00001 </a:t>
            </a:r>
          </a:p>
          <a:p>
            <a:pPr algn="ctr">
              <a:lnSpc>
                <a:spcPts val="2991"/>
              </a:lnSpc>
              <a:spcBef>
                <a:spcPct val="0"/>
              </a:spcBef>
            </a:pPr>
            <a:r>
              <a:rPr lang="en-US" sz="2492">
                <a:solidFill>
                  <a:srgbClr val="000000"/>
                </a:solidFill>
                <a:latin typeface="HK Grotesk"/>
                <a:ea typeface="HK Grotesk"/>
                <a:cs typeface="HK Grotesk"/>
                <a:sym typeface="HK Grotesk"/>
              </a:rPr>
              <a:t>The t-statistics is = 17.886</a:t>
            </a:r>
          </a:p>
        </p:txBody>
      </p:sp>
      <p:sp>
        <p:nvSpPr>
          <p:cNvPr id="5" name="TextBox 5"/>
          <p:cNvSpPr txBox="1"/>
          <p:nvPr/>
        </p:nvSpPr>
        <p:spPr>
          <a:xfrm>
            <a:off x="7307451" y="3790615"/>
            <a:ext cx="3673099" cy="1127825"/>
          </a:xfrm>
          <a:prstGeom prst="rect">
            <a:avLst/>
          </a:prstGeom>
        </p:spPr>
        <p:txBody>
          <a:bodyPr lIns="0" tIns="0" rIns="0" bIns="0" rtlCol="0" anchor="t">
            <a:spAutoFit/>
          </a:bodyPr>
          <a:lstStyle/>
          <a:p>
            <a:pPr algn="just">
              <a:lnSpc>
                <a:spcPts val="2991"/>
              </a:lnSpc>
              <a:spcBef>
                <a:spcPct val="0"/>
              </a:spcBef>
            </a:pPr>
            <a:r>
              <a:rPr lang="en-US" sz="2492" b="1">
                <a:solidFill>
                  <a:srgbClr val="000000"/>
                </a:solidFill>
                <a:latin typeface="HK Grotesk Bold"/>
                <a:ea typeface="HK Grotesk Bold"/>
                <a:cs typeface="HK Grotesk Bold"/>
                <a:sym typeface="HK Grotesk Bold"/>
              </a:rPr>
              <a:t>F1-Macro</a:t>
            </a:r>
          </a:p>
          <a:p>
            <a:pPr algn="just">
              <a:lnSpc>
                <a:spcPts val="2991"/>
              </a:lnSpc>
              <a:spcBef>
                <a:spcPct val="0"/>
              </a:spcBef>
            </a:pPr>
            <a:r>
              <a:rPr lang="en-US" sz="2492">
                <a:solidFill>
                  <a:srgbClr val="000000"/>
                </a:solidFill>
                <a:latin typeface="HK Grotesk"/>
                <a:ea typeface="HK Grotesk"/>
                <a:cs typeface="HK Grotesk"/>
                <a:sym typeface="HK Grotesk"/>
              </a:rPr>
              <a:t>The P-value is = 0.00001 </a:t>
            </a:r>
          </a:p>
          <a:p>
            <a:pPr algn="ctr">
              <a:lnSpc>
                <a:spcPts val="2991"/>
              </a:lnSpc>
              <a:spcBef>
                <a:spcPct val="0"/>
              </a:spcBef>
            </a:pPr>
            <a:r>
              <a:rPr lang="en-US" sz="2492">
                <a:solidFill>
                  <a:srgbClr val="000000"/>
                </a:solidFill>
                <a:latin typeface="HK Grotesk"/>
                <a:ea typeface="HK Grotesk"/>
                <a:cs typeface="HK Grotesk"/>
                <a:sym typeface="HK Grotesk"/>
              </a:rPr>
              <a:t>The t-statistics is = 13.464</a:t>
            </a:r>
          </a:p>
        </p:txBody>
      </p:sp>
      <p:sp>
        <p:nvSpPr>
          <p:cNvPr id="6" name="TextBox 6"/>
          <p:cNvSpPr txBox="1"/>
          <p:nvPr/>
        </p:nvSpPr>
        <p:spPr>
          <a:xfrm>
            <a:off x="13586201" y="3790615"/>
            <a:ext cx="3673099" cy="1127825"/>
          </a:xfrm>
          <a:prstGeom prst="rect">
            <a:avLst/>
          </a:prstGeom>
        </p:spPr>
        <p:txBody>
          <a:bodyPr lIns="0" tIns="0" rIns="0" bIns="0" rtlCol="0" anchor="t">
            <a:spAutoFit/>
          </a:bodyPr>
          <a:lstStyle/>
          <a:p>
            <a:pPr algn="just">
              <a:lnSpc>
                <a:spcPts val="2991"/>
              </a:lnSpc>
              <a:spcBef>
                <a:spcPct val="0"/>
              </a:spcBef>
            </a:pPr>
            <a:r>
              <a:rPr lang="en-US" sz="2492" b="1">
                <a:solidFill>
                  <a:srgbClr val="000000"/>
                </a:solidFill>
                <a:latin typeface="HK Grotesk Bold"/>
                <a:ea typeface="HK Grotesk Bold"/>
                <a:cs typeface="HK Grotesk Bold"/>
                <a:sym typeface="HK Grotesk Bold"/>
              </a:rPr>
              <a:t>F1-Micro</a:t>
            </a:r>
          </a:p>
          <a:p>
            <a:pPr algn="just">
              <a:lnSpc>
                <a:spcPts val="2991"/>
              </a:lnSpc>
              <a:spcBef>
                <a:spcPct val="0"/>
              </a:spcBef>
            </a:pPr>
            <a:r>
              <a:rPr lang="en-US" sz="2492">
                <a:solidFill>
                  <a:srgbClr val="000000"/>
                </a:solidFill>
                <a:latin typeface="HK Grotesk"/>
                <a:ea typeface="HK Grotesk"/>
                <a:cs typeface="HK Grotesk"/>
                <a:sym typeface="HK Grotesk"/>
              </a:rPr>
              <a:t>The P-value is = 0.00001 </a:t>
            </a:r>
          </a:p>
          <a:p>
            <a:pPr algn="ctr">
              <a:lnSpc>
                <a:spcPts val="2991"/>
              </a:lnSpc>
              <a:spcBef>
                <a:spcPct val="0"/>
              </a:spcBef>
            </a:pPr>
            <a:r>
              <a:rPr lang="en-US" sz="2492">
                <a:solidFill>
                  <a:srgbClr val="000000"/>
                </a:solidFill>
                <a:latin typeface="HK Grotesk"/>
                <a:ea typeface="HK Grotesk"/>
                <a:cs typeface="HK Grotesk"/>
                <a:sym typeface="HK Grotesk"/>
              </a:rPr>
              <a:t>The t-statistics is = 13.464</a:t>
            </a:r>
          </a:p>
        </p:txBody>
      </p:sp>
      <p:sp>
        <p:nvSpPr>
          <p:cNvPr id="7" name="TextBox 7"/>
          <p:cNvSpPr txBox="1"/>
          <p:nvPr/>
        </p:nvSpPr>
        <p:spPr>
          <a:xfrm>
            <a:off x="1028700" y="5337540"/>
            <a:ext cx="16230600" cy="723900"/>
          </a:xfrm>
          <a:prstGeom prst="rect">
            <a:avLst/>
          </a:prstGeom>
        </p:spPr>
        <p:txBody>
          <a:bodyPr lIns="0" tIns="0" rIns="0" bIns="0" rtlCol="0" anchor="t">
            <a:spAutoFit/>
          </a:bodyPr>
          <a:lstStyle/>
          <a:p>
            <a:pPr algn="just">
              <a:lnSpc>
                <a:spcPts val="2879"/>
              </a:lnSpc>
              <a:spcBef>
                <a:spcPct val="0"/>
              </a:spcBef>
            </a:pPr>
            <a:r>
              <a:rPr lang="en-US" sz="2400">
                <a:solidFill>
                  <a:srgbClr val="000000"/>
                </a:solidFill>
                <a:latin typeface="HK Grotesk"/>
                <a:ea typeface="HK Grotesk"/>
                <a:cs typeface="HK Grotesk"/>
                <a:sym typeface="HK Grotesk"/>
              </a:rPr>
              <a:t>Since p&lt;0.05, null-hypothesis can be rejected in terms of accuracy, F1-Macro and F1-Micro that both models perform equally well on this dataset. We may conclude that the two algorithms are significantly different.</a:t>
            </a:r>
          </a:p>
        </p:txBody>
      </p:sp>
      <p:sp>
        <p:nvSpPr>
          <p:cNvPr id="8" name="TextBox 8"/>
          <p:cNvSpPr txBox="1"/>
          <p:nvPr/>
        </p:nvSpPr>
        <p:spPr>
          <a:xfrm>
            <a:off x="1028700" y="6480540"/>
            <a:ext cx="3494527" cy="1127825"/>
          </a:xfrm>
          <a:prstGeom prst="rect">
            <a:avLst/>
          </a:prstGeom>
        </p:spPr>
        <p:txBody>
          <a:bodyPr lIns="0" tIns="0" rIns="0" bIns="0" rtlCol="0" anchor="t">
            <a:spAutoFit/>
          </a:bodyPr>
          <a:lstStyle/>
          <a:p>
            <a:pPr algn="just">
              <a:lnSpc>
                <a:spcPts val="2991"/>
              </a:lnSpc>
            </a:pPr>
            <a:r>
              <a:rPr lang="en-US" sz="2492" b="1">
                <a:solidFill>
                  <a:srgbClr val="000000"/>
                </a:solidFill>
                <a:latin typeface="HK Grotesk Bold"/>
                <a:ea typeface="HK Grotesk Bold"/>
                <a:cs typeface="HK Grotesk Bold"/>
                <a:sym typeface="HK Grotesk Bold"/>
              </a:rPr>
              <a:t>AUC:</a:t>
            </a:r>
          </a:p>
          <a:p>
            <a:pPr algn="just">
              <a:lnSpc>
                <a:spcPts val="2991"/>
              </a:lnSpc>
              <a:spcBef>
                <a:spcPct val="0"/>
              </a:spcBef>
            </a:pPr>
            <a:r>
              <a:rPr lang="en-US" sz="2492">
                <a:solidFill>
                  <a:srgbClr val="000000"/>
                </a:solidFill>
                <a:latin typeface="HK Grotesk"/>
                <a:ea typeface="HK Grotesk"/>
                <a:cs typeface="HK Grotesk"/>
                <a:sym typeface="HK Grotesk"/>
              </a:rPr>
              <a:t>The P-value is = 0.2853</a:t>
            </a:r>
          </a:p>
          <a:p>
            <a:pPr algn="ctr">
              <a:lnSpc>
                <a:spcPts val="2991"/>
              </a:lnSpc>
              <a:spcBef>
                <a:spcPct val="0"/>
              </a:spcBef>
            </a:pPr>
            <a:r>
              <a:rPr lang="en-US" sz="2492">
                <a:solidFill>
                  <a:srgbClr val="000000"/>
                </a:solidFill>
                <a:latin typeface="HK Grotesk"/>
                <a:ea typeface="HK Grotesk"/>
                <a:cs typeface="HK Grotesk"/>
                <a:sym typeface="HK Grotesk"/>
              </a:rPr>
              <a:t>The t-statistics is = 1.136</a:t>
            </a:r>
          </a:p>
        </p:txBody>
      </p:sp>
      <p:sp>
        <p:nvSpPr>
          <p:cNvPr id="9" name="TextBox 9"/>
          <p:cNvSpPr txBox="1"/>
          <p:nvPr/>
        </p:nvSpPr>
        <p:spPr>
          <a:xfrm>
            <a:off x="1028700" y="8027465"/>
            <a:ext cx="16230600" cy="723900"/>
          </a:xfrm>
          <a:prstGeom prst="rect">
            <a:avLst/>
          </a:prstGeom>
        </p:spPr>
        <p:txBody>
          <a:bodyPr lIns="0" tIns="0" rIns="0" bIns="0" rtlCol="0" anchor="t">
            <a:spAutoFit/>
          </a:bodyPr>
          <a:lstStyle/>
          <a:p>
            <a:pPr algn="just">
              <a:lnSpc>
                <a:spcPts val="2879"/>
              </a:lnSpc>
              <a:spcBef>
                <a:spcPct val="0"/>
              </a:spcBef>
            </a:pPr>
            <a:r>
              <a:rPr lang="en-US" sz="2400">
                <a:solidFill>
                  <a:srgbClr val="000000"/>
                </a:solidFill>
                <a:latin typeface="HK Grotesk"/>
                <a:ea typeface="HK Grotesk"/>
                <a:cs typeface="HK Grotesk"/>
                <a:sym typeface="HK Grotesk"/>
              </a:rPr>
              <a:t>Since p&gt;0.05, null-hypothesis cannot be rejected in terms of AUC and may conclude that the performance of the two algorithms is not significantly different.</a:t>
            </a:r>
          </a:p>
        </p:txBody>
      </p:sp>
      <p:sp>
        <p:nvSpPr>
          <p:cNvPr id="10" name="TextBox 10"/>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19</a:t>
            </a:r>
          </a:p>
        </p:txBody>
      </p:sp>
      <p:grpSp>
        <p:nvGrpSpPr>
          <p:cNvPr id="11" name="Group 11"/>
          <p:cNvGrpSpPr/>
          <p:nvPr/>
        </p:nvGrpSpPr>
        <p:grpSpPr>
          <a:xfrm>
            <a:off x="-234877" y="-230145"/>
            <a:ext cx="1028700" cy="1007978"/>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558947" y="547688"/>
            <a:ext cx="469753" cy="460291"/>
            <a:chOff x="0" y="0"/>
            <a:chExt cx="270933" cy="265476"/>
          </a:xfrm>
        </p:grpSpPr>
        <p:sp>
          <p:nvSpPr>
            <p:cNvPr id="15" name="Freeform 15"/>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6" name="TextBox 16"/>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7494177" y="-209424"/>
            <a:ext cx="1028700" cy="1007978"/>
            <a:chOff x="0" y="0"/>
            <a:chExt cx="270933" cy="265476"/>
          </a:xfrm>
        </p:grpSpPr>
        <p:sp>
          <p:nvSpPr>
            <p:cNvPr id="18" name="Freeform 18"/>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9" name="TextBox 19"/>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20" name="Group 20"/>
          <p:cNvGrpSpPr/>
          <p:nvPr/>
        </p:nvGrpSpPr>
        <p:grpSpPr>
          <a:xfrm>
            <a:off x="17259300" y="568409"/>
            <a:ext cx="469753" cy="460291"/>
            <a:chOff x="0" y="0"/>
            <a:chExt cx="270933" cy="265476"/>
          </a:xfrm>
        </p:grpSpPr>
        <p:sp>
          <p:nvSpPr>
            <p:cNvPr id="21" name="Freeform 21"/>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22" name="TextBox 22"/>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61838" y="6618499"/>
            <a:ext cx="3227277" cy="966546"/>
            <a:chOff x="0" y="0"/>
            <a:chExt cx="849982" cy="254563"/>
          </a:xfrm>
        </p:grpSpPr>
        <p:sp>
          <p:nvSpPr>
            <p:cNvPr id="3" name="Freeform 3"/>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4" name="TextBox 4"/>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2881758" y="5609225"/>
            <a:ext cx="3227277" cy="966546"/>
            <a:chOff x="0" y="0"/>
            <a:chExt cx="849982" cy="254563"/>
          </a:xfrm>
        </p:grpSpPr>
        <p:sp>
          <p:nvSpPr>
            <p:cNvPr id="6" name="Freeform 6"/>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7" name="TextBox 7"/>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2361838" y="5023026"/>
            <a:ext cx="3227277" cy="966546"/>
            <a:chOff x="0" y="0"/>
            <a:chExt cx="849982" cy="254563"/>
          </a:xfrm>
        </p:grpSpPr>
        <p:sp>
          <p:nvSpPr>
            <p:cNvPr id="9" name="Freeform 9"/>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10" name="TextBox 10"/>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2881758" y="4242351"/>
            <a:ext cx="3227277" cy="966546"/>
            <a:chOff x="0" y="0"/>
            <a:chExt cx="849982" cy="254563"/>
          </a:xfrm>
        </p:grpSpPr>
        <p:sp>
          <p:nvSpPr>
            <p:cNvPr id="12" name="Freeform 12"/>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13" name="TextBox 13"/>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2361838" y="3427554"/>
            <a:ext cx="3227277" cy="966546"/>
            <a:chOff x="0" y="0"/>
            <a:chExt cx="849982" cy="254563"/>
          </a:xfrm>
        </p:grpSpPr>
        <p:sp>
          <p:nvSpPr>
            <p:cNvPr id="15" name="Freeform 15"/>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16" name="TextBox 16"/>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2881758" y="2875476"/>
            <a:ext cx="3227277" cy="966546"/>
            <a:chOff x="0" y="0"/>
            <a:chExt cx="849982" cy="254563"/>
          </a:xfrm>
        </p:grpSpPr>
        <p:sp>
          <p:nvSpPr>
            <p:cNvPr id="18" name="Freeform 18"/>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19" name="TextBox 19"/>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grpSp>
        <p:nvGrpSpPr>
          <p:cNvPr id="20" name="Group 20"/>
          <p:cNvGrpSpPr/>
          <p:nvPr/>
        </p:nvGrpSpPr>
        <p:grpSpPr>
          <a:xfrm>
            <a:off x="2361838" y="1851127"/>
            <a:ext cx="3227277" cy="966546"/>
            <a:chOff x="0" y="0"/>
            <a:chExt cx="849982" cy="254563"/>
          </a:xfrm>
        </p:grpSpPr>
        <p:sp>
          <p:nvSpPr>
            <p:cNvPr id="21" name="Freeform 21"/>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22" name="TextBox 22"/>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2881758" y="1570054"/>
            <a:ext cx="3227277" cy="966546"/>
            <a:chOff x="0" y="0"/>
            <a:chExt cx="849982" cy="254563"/>
          </a:xfrm>
        </p:grpSpPr>
        <p:sp>
          <p:nvSpPr>
            <p:cNvPr id="24" name="Freeform 24"/>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25" name="TextBox 25"/>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grpSp>
        <p:nvGrpSpPr>
          <p:cNvPr id="26" name="Group 26"/>
          <p:cNvGrpSpPr/>
          <p:nvPr/>
        </p:nvGrpSpPr>
        <p:grpSpPr>
          <a:xfrm>
            <a:off x="-234877" y="-230145"/>
            <a:ext cx="1028700" cy="1007978"/>
            <a:chOff x="0" y="0"/>
            <a:chExt cx="270933" cy="265476"/>
          </a:xfrm>
        </p:grpSpPr>
        <p:sp>
          <p:nvSpPr>
            <p:cNvPr id="27" name="Freeform 27"/>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28" name="TextBox 28"/>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29" name="Group 29"/>
          <p:cNvGrpSpPr/>
          <p:nvPr/>
        </p:nvGrpSpPr>
        <p:grpSpPr>
          <a:xfrm>
            <a:off x="558947" y="547688"/>
            <a:ext cx="469753" cy="460291"/>
            <a:chOff x="0" y="0"/>
            <a:chExt cx="270933" cy="265476"/>
          </a:xfrm>
        </p:grpSpPr>
        <p:sp>
          <p:nvSpPr>
            <p:cNvPr id="30" name="Freeform 30"/>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31" name="TextBox 31"/>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32" name="Group 32"/>
          <p:cNvGrpSpPr/>
          <p:nvPr/>
        </p:nvGrpSpPr>
        <p:grpSpPr>
          <a:xfrm>
            <a:off x="17494177" y="-209424"/>
            <a:ext cx="1028700" cy="1007978"/>
            <a:chOff x="0" y="0"/>
            <a:chExt cx="270933" cy="265476"/>
          </a:xfrm>
        </p:grpSpPr>
        <p:sp>
          <p:nvSpPr>
            <p:cNvPr id="33" name="Freeform 3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34" name="TextBox 3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35" name="Group 35"/>
          <p:cNvGrpSpPr/>
          <p:nvPr/>
        </p:nvGrpSpPr>
        <p:grpSpPr>
          <a:xfrm>
            <a:off x="17259300" y="568409"/>
            <a:ext cx="469753" cy="460291"/>
            <a:chOff x="0" y="0"/>
            <a:chExt cx="270933" cy="265476"/>
          </a:xfrm>
        </p:grpSpPr>
        <p:sp>
          <p:nvSpPr>
            <p:cNvPr id="36" name="Freeform 3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37" name="TextBox 3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38" name="TextBox 38"/>
          <p:cNvSpPr txBox="1"/>
          <p:nvPr/>
        </p:nvSpPr>
        <p:spPr>
          <a:xfrm>
            <a:off x="3708779" y="369803"/>
            <a:ext cx="10965692" cy="1104935"/>
          </a:xfrm>
          <a:prstGeom prst="rect">
            <a:avLst/>
          </a:prstGeom>
        </p:spPr>
        <p:txBody>
          <a:bodyPr lIns="0" tIns="0" rIns="0" bIns="0" rtlCol="0" anchor="t">
            <a:spAutoFit/>
          </a:bodyPr>
          <a:lstStyle/>
          <a:p>
            <a:pPr algn="ctr">
              <a:lnSpc>
                <a:spcPts val="8640"/>
              </a:lnSpc>
            </a:pPr>
            <a:r>
              <a:rPr lang="en-US" sz="7200" b="1">
                <a:solidFill>
                  <a:srgbClr val="0048A8"/>
                </a:solidFill>
                <a:latin typeface="HK Grotesk Bold"/>
                <a:ea typeface="HK Grotesk Bold"/>
                <a:cs typeface="HK Grotesk Bold"/>
                <a:sym typeface="HK Grotesk Bold"/>
              </a:rPr>
              <a:t>Table Of Content</a:t>
            </a:r>
          </a:p>
        </p:txBody>
      </p:sp>
      <p:sp>
        <p:nvSpPr>
          <p:cNvPr id="39" name="TextBox 39"/>
          <p:cNvSpPr txBox="1"/>
          <p:nvPr/>
        </p:nvSpPr>
        <p:spPr>
          <a:xfrm>
            <a:off x="645562" y="6623373"/>
            <a:ext cx="1411697" cy="971476"/>
          </a:xfrm>
          <a:prstGeom prst="rect">
            <a:avLst/>
          </a:prstGeom>
        </p:spPr>
        <p:txBody>
          <a:bodyPr lIns="0" tIns="0" rIns="0" bIns="0" rtlCol="0" anchor="t">
            <a:spAutoFit/>
          </a:bodyPr>
          <a:lstStyle/>
          <a:p>
            <a:pPr algn="r">
              <a:lnSpc>
                <a:spcPts val="7680"/>
              </a:lnSpc>
            </a:pPr>
            <a:r>
              <a:rPr lang="en-US" sz="6400" b="1">
                <a:solidFill>
                  <a:srgbClr val="0048A8"/>
                </a:solidFill>
                <a:latin typeface="HK Grotesk Bold"/>
                <a:ea typeface="HK Grotesk Bold"/>
                <a:cs typeface="HK Grotesk Bold"/>
                <a:sym typeface="HK Grotesk Bold"/>
              </a:rPr>
              <a:t>07</a:t>
            </a:r>
          </a:p>
        </p:txBody>
      </p:sp>
      <p:sp>
        <p:nvSpPr>
          <p:cNvPr id="40" name="TextBox 40"/>
          <p:cNvSpPr txBox="1"/>
          <p:nvPr/>
        </p:nvSpPr>
        <p:spPr>
          <a:xfrm>
            <a:off x="16413613" y="5614100"/>
            <a:ext cx="1577788" cy="971476"/>
          </a:xfrm>
          <a:prstGeom prst="rect">
            <a:avLst/>
          </a:prstGeom>
        </p:spPr>
        <p:txBody>
          <a:bodyPr lIns="0" tIns="0" rIns="0" bIns="0" rtlCol="0" anchor="t">
            <a:spAutoFit/>
          </a:bodyPr>
          <a:lstStyle/>
          <a:p>
            <a:pPr algn="l">
              <a:lnSpc>
                <a:spcPts val="7680"/>
              </a:lnSpc>
            </a:pPr>
            <a:r>
              <a:rPr lang="en-US" sz="6400" b="1">
                <a:solidFill>
                  <a:srgbClr val="0048A8"/>
                </a:solidFill>
                <a:latin typeface="HK Grotesk Bold"/>
                <a:ea typeface="HK Grotesk Bold"/>
                <a:cs typeface="HK Grotesk Bold"/>
                <a:sym typeface="HK Grotesk Bold"/>
              </a:rPr>
              <a:t>15</a:t>
            </a:r>
          </a:p>
        </p:txBody>
      </p:sp>
      <p:sp>
        <p:nvSpPr>
          <p:cNvPr id="41" name="TextBox 41"/>
          <p:cNvSpPr txBox="1"/>
          <p:nvPr/>
        </p:nvSpPr>
        <p:spPr>
          <a:xfrm>
            <a:off x="645562" y="5027900"/>
            <a:ext cx="1411697" cy="971473"/>
          </a:xfrm>
          <a:prstGeom prst="rect">
            <a:avLst/>
          </a:prstGeom>
        </p:spPr>
        <p:txBody>
          <a:bodyPr lIns="0" tIns="0" rIns="0" bIns="0" rtlCol="0" anchor="t">
            <a:spAutoFit/>
          </a:bodyPr>
          <a:lstStyle/>
          <a:p>
            <a:pPr algn="r">
              <a:lnSpc>
                <a:spcPts val="7680"/>
              </a:lnSpc>
            </a:pPr>
            <a:r>
              <a:rPr lang="en-US" sz="6400" b="1">
                <a:solidFill>
                  <a:srgbClr val="0048A8"/>
                </a:solidFill>
                <a:latin typeface="HK Grotesk Bold"/>
                <a:ea typeface="HK Grotesk Bold"/>
                <a:cs typeface="HK Grotesk Bold"/>
                <a:sym typeface="HK Grotesk Bold"/>
              </a:rPr>
              <a:t>05</a:t>
            </a:r>
          </a:p>
        </p:txBody>
      </p:sp>
      <p:sp>
        <p:nvSpPr>
          <p:cNvPr id="42" name="TextBox 42"/>
          <p:cNvSpPr txBox="1"/>
          <p:nvPr/>
        </p:nvSpPr>
        <p:spPr>
          <a:xfrm>
            <a:off x="16413613" y="4247225"/>
            <a:ext cx="1577788" cy="971476"/>
          </a:xfrm>
          <a:prstGeom prst="rect">
            <a:avLst/>
          </a:prstGeom>
        </p:spPr>
        <p:txBody>
          <a:bodyPr lIns="0" tIns="0" rIns="0" bIns="0" rtlCol="0" anchor="t">
            <a:spAutoFit/>
          </a:bodyPr>
          <a:lstStyle/>
          <a:p>
            <a:pPr algn="l">
              <a:lnSpc>
                <a:spcPts val="7680"/>
              </a:lnSpc>
            </a:pPr>
            <a:r>
              <a:rPr lang="en-US" sz="6400" b="1">
                <a:solidFill>
                  <a:srgbClr val="0048A8"/>
                </a:solidFill>
                <a:latin typeface="HK Grotesk Bold"/>
                <a:ea typeface="HK Grotesk Bold"/>
                <a:cs typeface="HK Grotesk Bold"/>
                <a:sym typeface="HK Grotesk Bold"/>
              </a:rPr>
              <a:t>13</a:t>
            </a:r>
          </a:p>
        </p:txBody>
      </p:sp>
      <p:sp>
        <p:nvSpPr>
          <p:cNvPr id="43" name="TextBox 43"/>
          <p:cNvSpPr txBox="1"/>
          <p:nvPr/>
        </p:nvSpPr>
        <p:spPr>
          <a:xfrm>
            <a:off x="645562" y="3432428"/>
            <a:ext cx="1411697" cy="971473"/>
          </a:xfrm>
          <a:prstGeom prst="rect">
            <a:avLst/>
          </a:prstGeom>
        </p:spPr>
        <p:txBody>
          <a:bodyPr lIns="0" tIns="0" rIns="0" bIns="0" rtlCol="0" anchor="t">
            <a:spAutoFit/>
          </a:bodyPr>
          <a:lstStyle/>
          <a:p>
            <a:pPr algn="r">
              <a:lnSpc>
                <a:spcPts val="7680"/>
              </a:lnSpc>
            </a:pPr>
            <a:r>
              <a:rPr lang="en-US" sz="6400" b="1">
                <a:solidFill>
                  <a:srgbClr val="0048A8"/>
                </a:solidFill>
                <a:latin typeface="HK Grotesk Bold"/>
                <a:ea typeface="HK Grotesk Bold"/>
                <a:cs typeface="HK Grotesk Bold"/>
                <a:sym typeface="HK Grotesk Bold"/>
              </a:rPr>
              <a:t>04</a:t>
            </a:r>
          </a:p>
        </p:txBody>
      </p:sp>
      <p:sp>
        <p:nvSpPr>
          <p:cNvPr id="44" name="TextBox 44"/>
          <p:cNvSpPr txBox="1"/>
          <p:nvPr/>
        </p:nvSpPr>
        <p:spPr>
          <a:xfrm>
            <a:off x="16413613" y="2880350"/>
            <a:ext cx="1577788" cy="971476"/>
          </a:xfrm>
          <a:prstGeom prst="rect">
            <a:avLst/>
          </a:prstGeom>
        </p:spPr>
        <p:txBody>
          <a:bodyPr lIns="0" tIns="0" rIns="0" bIns="0" rtlCol="0" anchor="t">
            <a:spAutoFit/>
          </a:bodyPr>
          <a:lstStyle/>
          <a:p>
            <a:pPr algn="l">
              <a:lnSpc>
                <a:spcPts val="7680"/>
              </a:lnSpc>
            </a:pPr>
            <a:r>
              <a:rPr lang="en-US" sz="6400" b="1">
                <a:solidFill>
                  <a:srgbClr val="0048A8"/>
                </a:solidFill>
                <a:latin typeface="HK Grotesk Bold"/>
                <a:ea typeface="HK Grotesk Bold"/>
                <a:cs typeface="HK Grotesk Bold"/>
                <a:sym typeface="HK Grotesk Bold"/>
              </a:rPr>
              <a:t>11</a:t>
            </a:r>
          </a:p>
        </p:txBody>
      </p:sp>
      <p:sp>
        <p:nvSpPr>
          <p:cNvPr id="45" name="TextBox 45"/>
          <p:cNvSpPr txBox="1"/>
          <p:nvPr/>
        </p:nvSpPr>
        <p:spPr>
          <a:xfrm>
            <a:off x="645562" y="1856001"/>
            <a:ext cx="1411697" cy="971476"/>
          </a:xfrm>
          <a:prstGeom prst="rect">
            <a:avLst/>
          </a:prstGeom>
        </p:spPr>
        <p:txBody>
          <a:bodyPr lIns="0" tIns="0" rIns="0" bIns="0" rtlCol="0" anchor="t">
            <a:spAutoFit/>
          </a:bodyPr>
          <a:lstStyle/>
          <a:p>
            <a:pPr algn="r">
              <a:lnSpc>
                <a:spcPts val="7680"/>
              </a:lnSpc>
            </a:pPr>
            <a:r>
              <a:rPr lang="en-US" sz="6400" b="1">
                <a:solidFill>
                  <a:srgbClr val="0048A8"/>
                </a:solidFill>
                <a:latin typeface="HK Grotesk Bold"/>
                <a:ea typeface="HK Grotesk Bold"/>
                <a:cs typeface="HK Grotesk Bold"/>
                <a:sym typeface="HK Grotesk Bold"/>
              </a:rPr>
              <a:t>03</a:t>
            </a:r>
          </a:p>
        </p:txBody>
      </p:sp>
      <p:sp>
        <p:nvSpPr>
          <p:cNvPr id="46" name="TextBox 46"/>
          <p:cNvSpPr txBox="1"/>
          <p:nvPr/>
        </p:nvSpPr>
        <p:spPr>
          <a:xfrm>
            <a:off x="16413613" y="1574928"/>
            <a:ext cx="1577788" cy="971476"/>
          </a:xfrm>
          <a:prstGeom prst="rect">
            <a:avLst/>
          </a:prstGeom>
        </p:spPr>
        <p:txBody>
          <a:bodyPr lIns="0" tIns="0" rIns="0" bIns="0" rtlCol="0" anchor="t">
            <a:spAutoFit/>
          </a:bodyPr>
          <a:lstStyle/>
          <a:p>
            <a:pPr algn="l">
              <a:lnSpc>
                <a:spcPts val="7680"/>
              </a:lnSpc>
            </a:pPr>
            <a:r>
              <a:rPr lang="en-US" sz="6400" b="1">
                <a:solidFill>
                  <a:srgbClr val="0048A8"/>
                </a:solidFill>
                <a:latin typeface="HK Grotesk Bold"/>
                <a:ea typeface="HK Grotesk Bold"/>
                <a:cs typeface="HK Grotesk Bold"/>
                <a:sym typeface="HK Grotesk Bold"/>
              </a:rPr>
              <a:t>10</a:t>
            </a:r>
          </a:p>
        </p:txBody>
      </p:sp>
      <p:sp>
        <p:nvSpPr>
          <p:cNvPr id="47" name="TextBox 47"/>
          <p:cNvSpPr txBox="1"/>
          <p:nvPr/>
        </p:nvSpPr>
        <p:spPr>
          <a:xfrm>
            <a:off x="2361838" y="6742398"/>
            <a:ext cx="3227277" cy="724049"/>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K-means Clustering Analysis</a:t>
            </a:r>
          </a:p>
        </p:txBody>
      </p:sp>
      <p:sp>
        <p:nvSpPr>
          <p:cNvPr id="48" name="TextBox 48"/>
          <p:cNvSpPr txBox="1"/>
          <p:nvPr/>
        </p:nvSpPr>
        <p:spPr>
          <a:xfrm>
            <a:off x="12881758" y="5766128"/>
            <a:ext cx="3227277" cy="724049"/>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Classification Experiments</a:t>
            </a:r>
          </a:p>
        </p:txBody>
      </p:sp>
      <p:sp>
        <p:nvSpPr>
          <p:cNvPr id="49" name="TextBox 49"/>
          <p:cNvSpPr txBox="1"/>
          <p:nvPr/>
        </p:nvSpPr>
        <p:spPr>
          <a:xfrm>
            <a:off x="2361838" y="5180244"/>
            <a:ext cx="3227277" cy="724049"/>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Exploratory Data Analysis (EDA)</a:t>
            </a:r>
          </a:p>
        </p:txBody>
      </p:sp>
      <p:sp>
        <p:nvSpPr>
          <p:cNvPr id="50" name="TextBox 50"/>
          <p:cNvSpPr txBox="1"/>
          <p:nvPr/>
        </p:nvSpPr>
        <p:spPr>
          <a:xfrm>
            <a:off x="12881758" y="4404443"/>
            <a:ext cx="3227277" cy="724049"/>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Feature Selection Methods</a:t>
            </a:r>
          </a:p>
        </p:txBody>
      </p:sp>
      <p:sp>
        <p:nvSpPr>
          <p:cNvPr id="51" name="TextBox 51"/>
          <p:cNvSpPr txBox="1"/>
          <p:nvPr/>
        </p:nvSpPr>
        <p:spPr>
          <a:xfrm>
            <a:off x="2361838" y="3617886"/>
            <a:ext cx="3227277" cy="724049"/>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Data Preprocessing Steps</a:t>
            </a:r>
          </a:p>
        </p:txBody>
      </p:sp>
      <p:sp>
        <p:nvSpPr>
          <p:cNvPr id="52" name="TextBox 52"/>
          <p:cNvSpPr txBox="1"/>
          <p:nvPr/>
        </p:nvSpPr>
        <p:spPr>
          <a:xfrm>
            <a:off x="12881758" y="3168212"/>
            <a:ext cx="3227277" cy="362024"/>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Apriori Algorithm</a:t>
            </a:r>
          </a:p>
        </p:txBody>
      </p:sp>
      <p:sp>
        <p:nvSpPr>
          <p:cNvPr id="53" name="TextBox 53"/>
          <p:cNvSpPr txBox="1"/>
          <p:nvPr/>
        </p:nvSpPr>
        <p:spPr>
          <a:xfrm>
            <a:off x="2361838" y="2160819"/>
            <a:ext cx="3227277" cy="362024"/>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Data Set</a:t>
            </a:r>
          </a:p>
        </p:txBody>
      </p:sp>
      <p:sp>
        <p:nvSpPr>
          <p:cNvPr id="54" name="TextBox 54"/>
          <p:cNvSpPr txBox="1"/>
          <p:nvPr/>
        </p:nvSpPr>
        <p:spPr>
          <a:xfrm>
            <a:off x="12881758" y="1860529"/>
            <a:ext cx="3227277" cy="362024"/>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DBSCAN Analysis</a:t>
            </a:r>
          </a:p>
        </p:txBody>
      </p:sp>
      <p:sp>
        <p:nvSpPr>
          <p:cNvPr id="55" name="Freeform 55"/>
          <p:cNvSpPr/>
          <p:nvPr/>
        </p:nvSpPr>
        <p:spPr>
          <a:xfrm>
            <a:off x="6111092" y="3239289"/>
            <a:ext cx="6161065" cy="4749621"/>
          </a:xfrm>
          <a:custGeom>
            <a:avLst/>
            <a:gdLst/>
            <a:ahLst/>
            <a:cxnLst/>
            <a:rect l="l" t="t" r="r" b="b"/>
            <a:pathLst>
              <a:path w="6161065" h="4749621">
                <a:moveTo>
                  <a:pt x="0" y="0"/>
                </a:moveTo>
                <a:lnTo>
                  <a:pt x="6161066" y="0"/>
                </a:lnTo>
                <a:lnTo>
                  <a:pt x="6161066" y="4749621"/>
                </a:lnTo>
                <a:lnTo>
                  <a:pt x="0" y="4749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6" name="TextBox 56"/>
          <p:cNvSpPr txBox="1"/>
          <p:nvPr/>
        </p:nvSpPr>
        <p:spPr>
          <a:xfrm>
            <a:off x="17494177" y="9682446"/>
            <a:ext cx="705849" cy="495262"/>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02</a:t>
            </a:r>
          </a:p>
        </p:txBody>
      </p:sp>
      <p:grpSp>
        <p:nvGrpSpPr>
          <p:cNvPr id="57" name="Group 57"/>
          <p:cNvGrpSpPr/>
          <p:nvPr/>
        </p:nvGrpSpPr>
        <p:grpSpPr>
          <a:xfrm>
            <a:off x="2361838" y="8235258"/>
            <a:ext cx="3227277" cy="966546"/>
            <a:chOff x="0" y="0"/>
            <a:chExt cx="849982" cy="254563"/>
          </a:xfrm>
        </p:grpSpPr>
        <p:sp>
          <p:nvSpPr>
            <p:cNvPr id="58" name="Freeform 58"/>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59" name="TextBox 59"/>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sp>
        <p:nvSpPr>
          <p:cNvPr id="60" name="TextBox 60"/>
          <p:cNvSpPr txBox="1"/>
          <p:nvPr/>
        </p:nvSpPr>
        <p:spPr>
          <a:xfrm>
            <a:off x="645562" y="8240132"/>
            <a:ext cx="1411697" cy="971476"/>
          </a:xfrm>
          <a:prstGeom prst="rect">
            <a:avLst/>
          </a:prstGeom>
        </p:spPr>
        <p:txBody>
          <a:bodyPr lIns="0" tIns="0" rIns="0" bIns="0" rtlCol="0" anchor="t">
            <a:spAutoFit/>
          </a:bodyPr>
          <a:lstStyle/>
          <a:p>
            <a:pPr algn="r">
              <a:lnSpc>
                <a:spcPts val="7680"/>
              </a:lnSpc>
            </a:pPr>
            <a:r>
              <a:rPr lang="en-US" sz="6400" b="1">
                <a:solidFill>
                  <a:srgbClr val="0048A8"/>
                </a:solidFill>
                <a:latin typeface="HK Grotesk Bold"/>
                <a:ea typeface="HK Grotesk Bold"/>
                <a:cs typeface="HK Grotesk Bold"/>
                <a:sym typeface="HK Grotesk Bold"/>
              </a:rPr>
              <a:t>09</a:t>
            </a:r>
          </a:p>
        </p:txBody>
      </p:sp>
      <p:sp>
        <p:nvSpPr>
          <p:cNvPr id="61" name="TextBox 61"/>
          <p:cNvSpPr txBox="1"/>
          <p:nvPr/>
        </p:nvSpPr>
        <p:spPr>
          <a:xfrm>
            <a:off x="2361838" y="8359157"/>
            <a:ext cx="3227277" cy="724049"/>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Hierarchical Clustering Analysis</a:t>
            </a:r>
          </a:p>
        </p:txBody>
      </p:sp>
      <p:grpSp>
        <p:nvGrpSpPr>
          <p:cNvPr id="62" name="Group 62"/>
          <p:cNvGrpSpPr/>
          <p:nvPr/>
        </p:nvGrpSpPr>
        <p:grpSpPr>
          <a:xfrm>
            <a:off x="12881758" y="6967161"/>
            <a:ext cx="3227277" cy="966546"/>
            <a:chOff x="0" y="0"/>
            <a:chExt cx="849982" cy="254563"/>
          </a:xfrm>
        </p:grpSpPr>
        <p:sp>
          <p:nvSpPr>
            <p:cNvPr id="63" name="Freeform 63"/>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64" name="TextBox 64"/>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sp>
        <p:nvSpPr>
          <p:cNvPr id="65" name="TextBox 65"/>
          <p:cNvSpPr txBox="1"/>
          <p:nvPr/>
        </p:nvSpPr>
        <p:spPr>
          <a:xfrm>
            <a:off x="16413613" y="6972035"/>
            <a:ext cx="1577788" cy="971476"/>
          </a:xfrm>
          <a:prstGeom prst="rect">
            <a:avLst/>
          </a:prstGeom>
        </p:spPr>
        <p:txBody>
          <a:bodyPr lIns="0" tIns="0" rIns="0" bIns="0" rtlCol="0" anchor="t">
            <a:spAutoFit/>
          </a:bodyPr>
          <a:lstStyle/>
          <a:p>
            <a:pPr algn="l">
              <a:lnSpc>
                <a:spcPts val="7680"/>
              </a:lnSpc>
            </a:pPr>
            <a:r>
              <a:rPr lang="en-US" sz="6400" b="1">
                <a:solidFill>
                  <a:srgbClr val="0048A8"/>
                </a:solidFill>
                <a:latin typeface="HK Grotesk Bold"/>
                <a:ea typeface="HK Grotesk Bold"/>
                <a:cs typeface="HK Grotesk Bold"/>
                <a:sym typeface="HK Grotesk Bold"/>
              </a:rPr>
              <a:t>17</a:t>
            </a:r>
          </a:p>
        </p:txBody>
      </p:sp>
      <p:sp>
        <p:nvSpPr>
          <p:cNvPr id="66" name="TextBox 66"/>
          <p:cNvSpPr txBox="1"/>
          <p:nvPr/>
        </p:nvSpPr>
        <p:spPr>
          <a:xfrm>
            <a:off x="12881758" y="7258298"/>
            <a:ext cx="3227277" cy="362024"/>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Confusion Matrices</a:t>
            </a:r>
          </a:p>
        </p:txBody>
      </p:sp>
      <p:grpSp>
        <p:nvGrpSpPr>
          <p:cNvPr id="67" name="Group 67"/>
          <p:cNvGrpSpPr/>
          <p:nvPr/>
        </p:nvGrpSpPr>
        <p:grpSpPr>
          <a:xfrm>
            <a:off x="12881758" y="8286410"/>
            <a:ext cx="3227277" cy="966546"/>
            <a:chOff x="0" y="0"/>
            <a:chExt cx="849982" cy="254563"/>
          </a:xfrm>
        </p:grpSpPr>
        <p:sp>
          <p:nvSpPr>
            <p:cNvPr id="68" name="Freeform 68"/>
            <p:cNvSpPr/>
            <p:nvPr/>
          </p:nvSpPr>
          <p:spPr>
            <a:xfrm>
              <a:off x="0" y="0"/>
              <a:ext cx="849982" cy="254563"/>
            </a:xfrm>
            <a:custGeom>
              <a:avLst/>
              <a:gdLst/>
              <a:ahLst/>
              <a:cxnLst/>
              <a:rect l="l" t="t" r="r" b="b"/>
              <a:pathLst>
                <a:path w="849982" h="254563">
                  <a:moveTo>
                    <a:pt x="0" y="0"/>
                  </a:moveTo>
                  <a:lnTo>
                    <a:pt x="849982" y="0"/>
                  </a:lnTo>
                  <a:lnTo>
                    <a:pt x="849982" y="254563"/>
                  </a:lnTo>
                  <a:lnTo>
                    <a:pt x="0" y="254563"/>
                  </a:lnTo>
                  <a:close/>
                </a:path>
              </a:pathLst>
            </a:custGeom>
            <a:solidFill>
              <a:srgbClr val="0048A8"/>
            </a:solidFill>
          </p:spPr>
          <p:txBody>
            <a:bodyPr/>
            <a:lstStyle/>
            <a:p>
              <a:endParaRPr lang="en-US"/>
            </a:p>
          </p:txBody>
        </p:sp>
        <p:sp>
          <p:nvSpPr>
            <p:cNvPr id="69" name="TextBox 69"/>
            <p:cNvSpPr txBox="1"/>
            <p:nvPr/>
          </p:nvSpPr>
          <p:spPr>
            <a:xfrm>
              <a:off x="0" y="0"/>
              <a:ext cx="849982" cy="254563"/>
            </a:xfrm>
            <a:prstGeom prst="rect">
              <a:avLst/>
            </a:prstGeom>
          </p:spPr>
          <p:txBody>
            <a:bodyPr lIns="50800" tIns="50800" rIns="50800" bIns="50800" rtlCol="0" anchor="ctr"/>
            <a:lstStyle/>
            <a:p>
              <a:pPr algn="ctr">
                <a:lnSpc>
                  <a:spcPts val="2879"/>
                </a:lnSpc>
              </a:pPr>
              <a:endParaRPr/>
            </a:p>
          </p:txBody>
        </p:sp>
      </p:grpSp>
      <p:sp>
        <p:nvSpPr>
          <p:cNvPr id="70" name="TextBox 70"/>
          <p:cNvSpPr txBox="1"/>
          <p:nvPr/>
        </p:nvSpPr>
        <p:spPr>
          <a:xfrm>
            <a:off x="16413613" y="8291284"/>
            <a:ext cx="1577788" cy="971476"/>
          </a:xfrm>
          <a:prstGeom prst="rect">
            <a:avLst/>
          </a:prstGeom>
        </p:spPr>
        <p:txBody>
          <a:bodyPr lIns="0" tIns="0" rIns="0" bIns="0" rtlCol="0" anchor="t">
            <a:spAutoFit/>
          </a:bodyPr>
          <a:lstStyle/>
          <a:p>
            <a:pPr algn="l">
              <a:lnSpc>
                <a:spcPts val="7680"/>
              </a:lnSpc>
            </a:pPr>
            <a:r>
              <a:rPr lang="en-US" sz="6400" b="1">
                <a:solidFill>
                  <a:srgbClr val="0048A8"/>
                </a:solidFill>
                <a:latin typeface="HK Grotesk Bold"/>
                <a:ea typeface="HK Grotesk Bold"/>
                <a:cs typeface="HK Grotesk Bold"/>
                <a:sym typeface="HK Grotesk Bold"/>
              </a:rPr>
              <a:t>19</a:t>
            </a:r>
          </a:p>
        </p:txBody>
      </p:sp>
      <p:sp>
        <p:nvSpPr>
          <p:cNvPr id="71" name="TextBox 71"/>
          <p:cNvSpPr txBox="1"/>
          <p:nvPr/>
        </p:nvSpPr>
        <p:spPr>
          <a:xfrm>
            <a:off x="12881758" y="8477755"/>
            <a:ext cx="3227277" cy="724049"/>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Statistical Significance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a:off x="1028700" y="3305549"/>
            <a:ext cx="8426625" cy="1763453"/>
          </a:xfrm>
          <a:custGeom>
            <a:avLst/>
            <a:gdLst/>
            <a:ahLst/>
            <a:cxnLst/>
            <a:rect l="l" t="t" r="r" b="b"/>
            <a:pathLst>
              <a:path w="8426625" h="1763453">
                <a:moveTo>
                  <a:pt x="0" y="0"/>
                </a:moveTo>
                <a:lnTo>
                  <a:pt x="8426625" y="0"/>
                </a:lnTo>
                <a:lnTo>
                  <a:pt x="8426625" y="1763453"/>
                </a:lnTo>
                <a:lnTo>
                  <a:pt x="0" y="1763453"/>
                </a:lnTo>
                <a:lnTo>
                  <a:pt x="0" y="0"/>
                </a:lnTo>
                <a:close/>
              </a:path>
            </a:pathLst>
          </a:custGeom>
          <a:blipFill>
            <a:blip r:embed="rId2"/>
            <a:stretch>
              <a:fillRect/>
            </a:stretch>
          </a:blipFill>
        </p:spPr>
        <p:txBody>
          <a:bodyPr/>
          <a:lstStyle/>
          <a:p>
            <a:endParaRPr lang="en-US"/>
          </a:p>
        </p:txBody>
      </p:sp>
      <p:sp>
        <p:nvSpPr>
          <p:cNvPr id="15" name="Freeform 15"/>
          <p:cNvSpPr/>
          <p:nvPr/>
        </p:nvSpPr>
        <p:spPr>
          <a:xfrm>
            <a:off x="10462856" y="3305549"/>
            <a:ext cx="6796444" cy="1822560"/>
          </a:xfrm>
          <a:custGeom>
            <a:avLst/>
            <a:gdLst/>
            <a:ahLst/>
            <a:cxnLst/>
            <a:rect l="l" t="t" r="r" b="b"/>
            <a:pathLst>
              <a:path w="6796444" h="1822560">
                <a:moveTo>
                  <a:pt x="0" y="0"/>
                </a:moveTo>
                <a:lnTo>
                  <a:pt x="6796444" y="0"/>
                </a:lnTo>
                <a:lnTo>
                  <a:pt x="6796444" y="1822561"/>
                </a:lnTo>
                <a:lnTo>
                  <a:pt x="0" y="1822561"/>
                </a:lnTo>
                <a:lnTo>
                  <a:pt x="0" y="0"/>
                </a:lnTo>
                <a:close/>
              </a:path>
            </a:pathLst>
          </a:custGeom>
          <a:blipFill>
            <a:blip r:embed="rId3"/>
            <a:stretch>
              <a:fillRect/>
            </a:stretch>
          </a:blipFill>
        </p:spPr>
        <p:txBody>
          <a:bodyPr/>
          <a:lstStyle/>
          <a:p>
            <a:endParaRPr lang="en-US"/>
          </a:p>
        </p:txBody>
      </p:sp>
      <p:grpSp>
        <p:nvGrpSpPr>
          <p:cNvPr id="16" name="Group 16"/>
          <p:cNvGrpSpPr/>
          <p:nvPr/>
        </p:nvGrpSpPr>
        <p:grpSpPr>
          <a:xfrm>
            <a:off x="9620962" y="3878701"/>
            <a:ext cx="676257" cy="676257"/>
            <a:chOff x="0" y="0"/>
            <a:chExt cx="812800" cy="812800"/>
          </a:xfrm>
        </p:grpSpPr>
        <p:sp>
          <p:nvSpPr>
            <p:cNvPr id="17" name="Freeform 1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48A8"/>
            </a:solidFill>
          </p:spPr>
          <p:txBody>
            <a:bodyPr/>
            <a:lstStyle/>
            <a:p>
              <a:endParaRPr lang="en-US"/>
            </a:p>
          </p:txBody>
        </p:sp>
        <p:sp>
          <p:nvSpPr>
            <p:cNvPr id="18" name="TextBox 18"/>
            <p:cNvSpPr txBox="1"/>
            <p:nvPr/>
          </p:nvSpPr>
          <p:spPr>
            <a:xfrm>
              <a:off x="0" y="203200"/>
              <a:ext cx="711200" cy="406400"/>
            </a:xfrm>
            <a:prstGeom prst="rect">
              <a:avLst/>
            </a:prstGeom>
          </p:spPr>
          <p:txBody>
            <a:bodyPr lIns="50800" tIns="50800" rIns="50800" bIns="50800" rtlCol="0" anchor="ctr"/>
            <a:lstStyle/>
            <a:p>
              <a:pPr algn="ctr">
                <a:lnSpc>
                  <a:spcPts val="2879"/>
                </a:lnSpc>
              </a:pPr>
              <a:endParaRPr/>
            </a:p>
          </p:txBody>
        </p:sp>
      </p:grpSp>
      <p:sp>
        <p:nvSpPr>
          <p:cNvPr id="19" name="Freeform 19"/>
          <p:cNvSpPr/>
          <p:nvPr/>
        </p:nvSpPr>
        <p:spPr>
          <a:xfrm>
            <a:off x="2696131" y="5550289"/>
            <a:ext cx="12895737" cy="4384551"/>
          </a:xfrm>
          <a:custGeom>
            <a:avLst/>
            <a:gdLst/>
            <a:ahLst/>
            <a:cxnLst/>
            <a:rect l="l" t="t" r="r" b="b"/>
            <a:pathLst>
              <a:path w="12895737" h="4384551">
                <a:moveTo>
                  <a:pt x="0" y="0"/>
                </a:moveTo>
                <a:lnTo>
                  <a:pt x="12895738" y="0"/>
                </a:lnTo>
                <a:lnTo>
                  <a:pt x="12895738" y="4384550"/>
                </a:lnTo>
                <a:lnTo>
                  <a:pt x="0" y="4384550"/>
                </a:lnTo>
                <a:lnTo>
                  <a:pt x="0" y="0"/>
                </a:lnTo>
                <a:close/>
              </a:path>
            </a:pathLst>
          </a:custGeom>
          <a:blipFill>
            <a:blip r:embed="rId4"/>
            <a:stretch>
              <a:fillRect/>
            </a:stretch>
          </a:blipFill>
        </p:spPr>
        <p:txBody>
          <a:bodyPr/>
          <a:lstStyle/>
          <a:p>
            <a:endParaRPr lang="en-US"/>
          </a:p>
        </p:txBody>
      </p:sp>
      <p:sp>
        <p:nvSpPr>
          <p:cNvPr id="20" name="TextBox 20"/>
          <p:cNvSpPr txBox="1"/>
          <p:nvPr/>
        </p:nvSpPr>
        <p:spPr>
          <a:xfrm>
            <a:off x="1676268" y="350880"/>
            <a:ext cx="14935464" cy="895350"/>
          </a:xfrm>
          <a:prstGeom prst="rect">
            <a:avLst/>
          </a:prstGeom>
        </p:spPr>
        <p:txBody>
          <a:bodyPr lIns="0" tIns="0" rIns="0" bIns="0" rtlCol="0" anchor="t">
            <a:spAutoFit/>
          </a:bodyPr>
          <a:lstStyle/>
          <a:p>
            <a:pPr algn="ctr">
              <a:lnSpc>
                <a:spcPts val="7080"/>
              </a:lnSpc>
            </a:pPr>
            <a:r>
              <a:rPr lang="en-US" sz="5900" b="1">
                <a:solidFill>
                  <a:srgbClr val="0048A8"/>
                </a:solidFill>
                <a:latin typeface="HK Grotesk Bold"/>
                <a:ea typeface="HK Grotesk Bold"/>
                <a:cs typeface="HK Grotesk Bold"/>
                <a:sym typeface="HK Grotesk Bold"/>
              </a:rPr>
              <a:t>Task Assignment with KANBAN</a:t>
            </a:r>
          </a:p>
        </p:txBody>
      </p:sp>
      <p:sp>
        <p:nvSpPr>
          <p:cNvPr id="21" name="TextBox 21"/>
          <p:cNvSpPr txBox="1"/>
          <p:nvPr/>
        </p:nvSpPr>
        <p:spPr>
          <a:xfrm>
            <a:off x="1028700" y="1358384"/>
            <a:ext cx="16230600" cy="1813560"/>
          </a:xfrm>
          <a:prstGeom prst="rect">
            <a:avLst/>
          </a:prstGeom>
        </p:spPr>
        <p:txBody>
          <a:bodyPr lIns="0" tIns="0" rIns="0" bIns="0" rtlCol="0" anchor="t">
            <a:spAutoFit/>
          </a:bodyPr>
          <a:lstStyle/>
          <a:p>
            <a:pPr algn="just">
              <a:lnSpc>
                <a:spcPts val="3600"/>
              </a:lnSpc>
            </a:pPr>
            <a:r>
              <a:rPr lang="en-US" sz="2400">
                <a:solidFill>
                  <a:srgbClr val="000000"/>
                </a:solidFill>
                <a:latin typeface="HK Grotesk"/>
                <a:ea typeface="HK Grotesk"/>
                <a:cs typeface="HK Grotesk"/>
                <a:sym typeface="HK Grotesk"/>
              </a:rPr>
              <a:t>We used the KANBAN method for task management. As shown in the first image, we defined the issues and distributed the tasks among our team members.</a:t>
            </a:r>
          </a:p>
          <a:p>
            <a:pPr algn="just">
              <a:lnSpc>
                <a:spcPts val="3600"/>
              </a:lnSpc>
            </a:pPr>
            <a:r>
              <a:rPr lang="en-US" sz="2400">
                <a:solidFill>
                  <a:srgbClr val="000000"/>
                </a:solidFill>
                <a:latin typeface="HK Grotesk"/>
                <a:ea typeface="HK Grotesk"/>
                <a:cs typeface="HK Grotesk"/>
                <a:sym typeface="HK Grotesk"/>
              </a:rPr>
              <a:t>Afterwards, we marked the completed tasks as "Done" and closed the issues. This allowed for a more balanced and efficient project collaboration</a:t>
            </a:r>
          </a:p>
        </p:txBody>
      </p:sp>
      <p:sp>
        <p:nvSpPr>
          <p:cNvPr id="22" name="TextBox 22"/>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19</a:t>
            </a:r>
          </a:p>
        </p:txBody>
      </p:sp>
      <p:sp>
        <p:nvSpPr>
          <p:cNvPr id="23" name="TextBox 23"/>
          <p:cNvSpPr txBox="1"/>
          <p:nvPr/>
        </p:nvSpPr>
        <p:spPr>
          <a:xfrm>
            <a:off x="1028700" y="5202352"/>
            <a:ext cx="6214943" cy="371192"/>
          </a:xfrm>
          <a:prstGeom prst="rect">
            <a:avLst/>
          </a:prstGeom>
        </p:spPr>
        <p:txBody>
          <a:bodyPr lIns="0" tIns="0" rIns="0" bIns="0" rtlCol="0" anchor="t">
            <a:spAutoFit/>
          </a:bodyPr>
          <a:lstStyle/>
          <a:p>
            <a:pPr algn="ctr">
              <a:lnSpc>
                <a:spcPts val="2879"/>
              </a:lnSpc>
              <a:spcBef>
                <a:spcPct val="0"/>
              </a:spcBef>
            </a:pPr>
            <a:r>
              <a:rPr lang="en-US" sz="2400" dirty="0">
                <a:solidFill>
                  <a:srgbClr val="000000"/>
                </a:solidFill>
                <a:latin typeface="HK Grotesk"/>
                <a:ea typeface="HK Grotesk"/>
                <a:cs typeface="HK Grotesk"/>
                <a:sym typeface="HK Grotesk"/>
              </a:rPr>
              <a:t>This is </a:t>
            </a:r>
            <a:r>
              <a:rPr lang="tr-TR" sz="2400">
                <a:solidFill>
                  <a:srgbClr val="000000"/>
                </a:solidFill>
                <a:latin typeface="HK Grotesk"/>
                <a:ea typeface="HK Grotesk"/>
                <a:cs typeface="HK Grotesk"/>
                <a:sym typeface="HK Grotesk"/>
              </a:rPr>
              <a:t>K</a:t>
            </a:r>
            <a:r>
              <a:rPr lang="en-US" sz="2400">
                <a:solidFill>
                  <a:srgbClr val="000000"/>
                </a:solidFill>
                <a:latin typeface="HK Grotesk"/>
                <a:ea typeface="HK Grotesk"/>
                <a:cs typeface="HK Grotesk"/>
                <a:sym typeface="HK Grotesk"/>
              </a:rPr>
              <a:t>ANBAN version of our task assignment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4" name="TextBox 14"/>
          <p:cNvSpPr txBox="1"/>
          <p:nvPr/>
        </p:nvSpPr>
        <p:spPr>
          <a:xfrm>
            <a:off x="3661154" y="471487"/>
            <a:ext cx="10965692" cy="1104900"/>
          </a:xfrm>
          <a:prstGeom prst="rect">
            <a:avLst/>
          </a:prstGeom>
        </p:spPr>
        <p:txBody>
          <a:bodyPr lIns="0" tIns="0" rIns="0" bIns="0" rtlCol="0" anchor="t">
            <a:spAutoFit/>
          </a:bodyPr>
          <a:lstStyle/>
          <a:p>
            <a:pPr algn="ctr">
              <a:lnSpc>
                <a:spcPts val="8640"/>
              </a:lnSpc>
            </a:pPr>
            <a:r>
              <a:rPr lang="en-US" sz="7200" b="1">
                <a:solidFill>
                  <a:srgbClr val="0048A8"/>
                </a:solidFill>
                <a:latin typeface="HK Grotesk Bold"/>
                <a:ea typeface="HK Grotesk Bold"/>
                <a:cs typeface="HK Grotesk Bold"/>
                <a:sym typeface="HK Grotesk Bold"/>
              </a:rPr>
              <a:t>Anemia Disease Dataset</a:t>
            </a:r>
          </a:p>
        </p:txBody>
      </p:sp>
      <p:sp>
        <p:nvSpPr>
          <p:cNvPr id="15" name="TextBox 15"/>
          <p:cNvSpPr txBox="1"/>
          <p:nvPr/>
        </p:nvSpPr>
        <p:spPr>
          <a:xfrm>
            <a:off x="12784432" y="8601447"/>
            <a:ext cx="3227277" cy="361887"/>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Consult Us</a:t>
            </a:r>
          </a:p>
        </p:txBody>
      </p:sp>
      <p:sp>
        <p:nvSpPr>
          <p:cNvPr id="16" name="TextBox 16"/>
          <p:cNvSpPr txBox="1"/>
          <p:nvPr/>
        </p:nvSpPr>
        <p:spPr>
          <a:xfrm>
            <a:off x="12784432" y="6934553"/>
            <a:ext cx="3227277" cy="361887"/>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How to Start?</a:t>
            </a:r>
          </a:p>
        </p:txBody>
      </p:sp>
      <p:sp>
        <p:nvSpPr>
          <p:cNvPr id="17" name="TextBox 17"/>
          <p:cNvSpPr txBox="1"/>
          <p:nvPr/>
        </p:nvSpPr>
        <p:spPr>
          <a:xfrm>
            <a:off x="1028700" y="1587496"/>
            <a:ext cx="16230600" cy="1356360"/>
          </a:xfrm>
          <a:prstGeom prst="rect">
            <a:avLst/>
          </a:prstGeom>
        </p:spPr>
        <p:txBody>
          <a:bodyPr lIns="0" tIns="0" rIns="0" bIns="0" rtlCol="0" anchor="t">
            <a:spAutoFit/>
          </a:bodyPr>
          <a:lstStyle/>
          <a:p>
            <a:pPr algn="just">
              <a:lnSpc>
                <a:spcPts val="3600"/>
              </a:lnSpc>
            </a:pPr>
            <a:r>
              <a:rPr lang="en-US" sz="2400">
                <a:solidFill>
                  <a:srgbClr val="000000"/>
                </a:solidFill>
                <a:latin typeface="HK Grotesk"/>
                <a:ea typeface="HK Grotesk"/>
                <a:cs typeface="HK Grotesk"/>
                <a:sym typeface="HK Grotesk"/>
              </a:rPr>
              <a:t>Our goal is to determine whether a patient has anemia based on their data using various data analysis methods. The dataset consists of 29 attributes and 15302 rows. Important attributes and descriptions about the database can be seen below;</a:t>
            </a:r>
          </a:p>
        </p:txBody>
      </p:sp>
      <p:sp>
        <p:nvSpPr>
          <p:cNvPr id="18" name="TextBox 18"/>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03</a:t>
            </a:r>
          </a:p>
        </p:txBody>
      </p:sp>
      <p:sp>
        <p:nvSpPr>
          <p:cNvPr id="19" name="TextBox 19"/>
          <p:cNvSpPr txBox="1"/>
          <p:nvPr/>
        </p:nvSpPr>
        <p:spPr>
          <a:xfrm>
            <a:off x="9594524" y="3031164"/>
            <a:ext cx="7664776" cy="5932170"/>
          </a:xfrm>
          <a:prstGeom prst="rect">
            <a:avLst/>
          </a:prstGeom>
        </p:spPr>
        <p:txBody>
          <a:bodyPr lIns="0" tIns="0" rIns="0" bIns="0" rtlCol="0" anchor="t">
            <a:spAutoFit/>
          </a:bodyPr>
          <a:lstStyle/>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B12: Vitamin B12 level (pg/mL), crucial for nerve function and red blood cell formation.</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All_Class: Overall classification of anemia (e.g., 4 for anemia, 0 for normal). </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HGB_Anemia_Class: Binary label for anemia classification based on hemoglobin levels (1 = anemia, 0 = normal). </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Iron_anemia_Class: Binary label for iron deficiency anemia classification (1 = iron deficiency anemia, 0 = normal).</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Folate_anemia_Class: Binary label for folate deficiency anemia classification (1 = folate deficiency anemia, 0 = normal). </a:t>
            </a:r>
          </a:p>
          <a:p>
            <a:pPr marL="518160" lvl="1" indent="-259080" algn="just">
              <a:lnSpc>
                <a:spcPts val="3359"/>
              </a:lnSpc>
              <a:buFont typeface="Arial"/>
              <a:buChar char="•"/>
            </a:pPr>
            <a:r>
              <a:rPr lang="en-US" sz="2400">
                <a:solidFill>
                  <a:srgbClr val="000000"/>
                </a:solidFill>
                <a:latin typeface="HK Grotesk"/>
                <a:ea typeface="HK Grotesk"/>
                <a:cs typeface="HK Grotesk"/>
                <a:sym typeface="HK Grotesk"/>
              </a:rPr>
              <a:t>B12_Anemia_class: Binary label for vitamin B12 deficiency anemia classification (1 = B12 deficiency anemia, 0 = normal).</a:t>
            </a:r>
          </a:p>
        </p:txBody>
      </p:sp>
      <p:sp>
        <p:nvSpPr>
          <p:cNvPr id="20" name="TextBox 20"/>
          <p:cNvSpPr txBox="1"/>
          <p:nvPr/>
        </p:nvSpPr>
        <p:spPr>
          <a:xfrm>
            <a:off x="1028700" y="3031164"/>
            <a:ext cx="7664776" cy="7018020"/>
          </a:xfrm>
          <a:prstGeom prst="rect">
            <a:avLst/>
          </a:prstGeom>
        </p:spPr>
        <p:txBody>
          <a:bodyPr lIns="0" tIns="0" rIns="0" bIns="0" rtlCol="0" anchor="t">
            <a:spAutoFit/>
          </a:bodyPr>
          <a:lstStyle/>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GENDER: The gender of the patient (1 = Male, 2 = Female)</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WBC: White blood cell count (x10^3/μL), indicating immune system activity</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NE#: Neutrophil count (x10^3/μL), a type of white blood cell that fights infections</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RBC: Red blood cell count (x10^6/μL), responsible for oxygen transport</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HGB: Hemoglobin level (g/dL), essential for oxygen transport in blood</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HCT: Hematocrit (%), the proportion of red blood cells in blood</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MCV: Mean corpuscular volume (fL), the average size of red blood cells.</a:t>
            </a:r>
          </a:p>
          <a:p>
            <a:pPr marL="518160" lvl="1" indent="-259080" algn="just">
              <a:lnSpc>
                <a:spcPts val="2879"/>
              </a:lnSpc>
              <a:buFont typeface="Arial"/>
              <a:buChar char="•"/>
            </a:pPr>
            <a:r>
              <a:rPr lang="en-US" sz="2400">
                <a:solidFill>
                  <a:srgbClr val="000000"/>
                </a:solidFill>
                <a:latin typeface="HK Grotesk"/>
                <a:ea typeface="HK Grotesk"/>
                <a:cs typeface="HK Grotesk"/>
                <a:sym typeface="HK Grotesk"/>
              </a:rPr>
              <a:t>MCH: Mean corpuscular hemoglobin (pg), average hemoglobin amount per red blood cell.</a:t>
            </a:r>
          </a:p>
          <a:p>
            <a:pPr marL="518160" lvl="1" indent="-259080" algn="just">
              <a:lnSpc>
                <a:spcPts val="3359"/>
              </a:lnSpc>
              <a:buFont typeface="Arial"/>
              <a:buChar char="•"/>
            </a:pPr>
            <a:r>
              <a:rPr lang="en-US" sz="2400">
                <a:solidFill>
                  <a:srgbClr val="000000"/>
                </a:solidFill>
                <a:latin typeface="HK Grotesk"/>
                <a:ea typeface="HK Grotesk"/>
                <a:cs typeface="HK Grotesk"/>
                <a:sym typeface="HK Grotesk"/>
              </a:rPr>
              <a:t>MCHC: Mean corpuscular hemoglobin concentration (g/dL), hemoglobin concentration per red blood cell volume.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a:off x="558947" y="2345754"/>
            <a:ext cx="5212143" cy="1726522"/>
          </a:xfrm>
          <a:custGeom>
            <a:avLst/>
            <a:gdLst/>
            <a:ahLst/>
            <a:cxnLst/>
            <a:rect l="l" t="t" r="r" b="b"/>
            <a:pathLst>
              <a:path w="5212143" h="1726522">
                <a:moveTo>
                  <a:pt x="0" y="0"/>
                </a:moveTo>
                <a:lnTo>
                  <a:pt x="5212143" y="0"/>
                </a:lnTo>
                <a:lnTo>
                  <a:pt x="5212143" y="1726523"/>
                </a:lnTo>
                <a:lnTo>
                  <a:pt x="0" y="1726523"/>
                </a:lnTo>
                <a:lnTo>
                  <a:pt x="0" y="0"/>
                </a:lnTo>
                <a:close/>
              </a:path>
            </a:pathLst>
          </a:custGeom>
          <a:blipFill>
            <a:blip r:embed="rId2"/>
            <a:stretch>
              <a:fillRect/>
            </a:stretch>
          </a:blipFill>
        </p:spPr>
        <p:txBody>
          <a:bodyPr/>
          <a:lstStyle/>
          <a:p>
            <a:endParaRPr lang="en-US"/>
          </a:p>
        </p:txBody>
      </p:sp>
      <p:sp>
        <p:nvSpPr>
          <p:cNvPr id="15" name="Freeform 15"/>
          <p:cNvSpPr/>
          <p:nvPr/>
        </p:nvSpPr>
        <p:spPr>
          <a:xfrm>
            <a:off x="558947" y="4862291"/>
            <a:ext cx="6596449" cy="1607884"/>
          </a:xfrm>
          <a:custGeom>
            <a:avLst/>
            <a:gdLst/>
            <a:ahLst/>
            <a:cxnLst/>
            <a:rect l="l" t="t" r="r" b="b"/>
            <a:pathLst>
              <a:path w="6596449" h="1607884">
                <a:moveTo>
                  <a:pt x="0" y="0"/>
                </a:moveTo>
                <a:lnTo>
                  <a:pt x="6596449" y="0"/>
                </a:lnTo>
                <a:lnTo>
                  <a:pt x="6596449" y="1607884"/>
                </a:lnTo>
                <a:lnTo>
                  <a:pt x="0" y="1607884"/>
                </a:lnTo>
                <a:lnTo>
                  <a:pt x="0" y="0"/>
                </a:lnTo>
                <a:close/>
              </a:path>
            </a:pathLst>
          </a:custGeom>
          <a:blipFill>
            <a:blip r:embed="rId3"/>
            <a:stretch>
              <a:fillRect/>
            </a:stretch>
          </a:blipFill>
        </p:spPr>
        <p:txBody>
          <a:bodyPr/>
          <a:lstStyle/>
          <a:p>
            <a:endParaRPr lang="en-US"/>
          </a:p>
        </p:txBody>
      </p:sp>
      <p:sp>
        <p:nvSpPr>
          <p:cNvPr id="16" name="TextBox 16"/>
          <p:cNvSpPr txBox="1"/>
          <p:nvPr/>
        </p:nvSpPr>
        <p:spPr>
          <a:xfrm>
            <a:off x="3928766" y="450766"/>
            <a:ext cx="10430468" cy="1104900"/>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Data Preprocessing Steps</a:t>
            </a:r>
          </a:p>
        </p:txBody>
      </p:sp>
      <p:sp>
        <p:nvSpPr>
          <p:cNvPr id="17" name="TextBox 17"/>
          <p:cNvSpPr txBox="1"/>
          <p:nvPr/>
        </p:nvSpPr>
        <p:spPr>
          <a:xfrm>
            <a:off x="279473" y="1680469"/>
            <a:ext cx="3649292" cy="580464"/>
          </a:xfrm>
          <a:prstGeom prst="rect">
            <a:avLst/>
          </a:prstGeom>
        </p:spPr>
        <p:txBody>
          <a:bodyPr lIns="0" tIns="0" rIns="0" bIns="0" rtlCol="0" anchor="t">
            <a:spAutoFit/>
          </a:bodyPr>
          <a:lstStyle/>
          <a:p>
            <a:pPr algn="ctr">
              <a:lnSpc>
                <a:spcPts val="4759"/>
              </a:lnSpc>
            </a:pPr>
            <a:r>
              <a:rPr lang="en-US" sz="3399">
                <a:solidFill>
                  <a:srgbClr val="000000"/>
                </a:solidFill>
                <a:latin typeface="HK Grotesk"/>
                <a:ea typeface="HK Grotesk"/>
                <a:cs typeface="HK Grotesk"/>
                <a:sym typeface="HK Grotesk"/>
              </a:rPr>
              <a:t>1- Adding libraries.</a:t>
            </a:r>
          </a:p>
        </p:txBody>
      </p:sp>
      <p:sp>
        <p:nvSpPr>
          <p:cNvPr id="18" name="TextBox 18"/>
          <p:cNvSpPr txBox="1"/>
          <p:nvPr/>
        </p:nvSpPr>
        <p:spPr>
          <a:xfrm>
            <a:off x="279473" y="4196102"/>
            <a:ext cx="4614431" cy="580464"/>
          </a:xfrm>
          <a:prstGeom prst="rect">
            <a:avLst/>
          </a:prstGeom>
        </p:spPr>
        <p:txBody>
          <a:bodyPr lIns="0" tIns="0" rIns="0" bIns="0" rtlCol="0" anchor="t">
            <a:spAutoFit/>
          </a:bodyPr>
          <a:lstStyle/>
          <a:p>
            <a:pPr algn="ctr">
              <a:lnSpc>
                <a:spcPts val="4759"/>
              </a:lnSpc>
            </a:pPr>
            <a:r>
              <a:rPr lang="en-US" sz="3399">
                <a:solidFill>
                  <a:srgbClr val="000000"/>
                </a:solidFill>
                <a:latin typeface="HK Grotesk"/>
                <a:ea typeface="HK Grotesk"/>
                <a:cs typeface="HK Grotesk"/>
                <a:sym typeface="HK Grotesk"/>
              </a:rPr>
              <a:t>2- Assigned Dataset: df</a:t>
            </a:r>
          </a:p>
        </p:txBody>
      </p:sp>
      <p:grpSp>
        <p:nvGrpSpPr>
          <p:cNvPr id="19" name="Group 19"/>
          <p:cNvGrpSpPr/>
          <p:nvPr/>
        </p:nvGrpSpPr>
        <p:grpSpPr>
          <a:xfrm>
            <a:off x="1686103" y="7260190"/>
            <a:ext cx="3451477" cy="2899241"/>
            <a:chOff x="0" y="0"/>
            <a:chExt cx="4601970" cy="3865655"/>
          </a:xfrm>
        </p:grpSpPr>
        <p:sp>
          <p:nvSpPr>
            <p:cNvPr id="20" name="Freeform 20"/>
            <p:cNvSpPr/>
            <p:nvPr/>
          </p:nvSpPr>
          <p:spPr>
            <a:xfrm>
              <a:off x="0" y="0"/>
              <a:ext cx="4601970" cy="1932827"/>
            </a:xfrm>
            <a:custGeom>
              <a:avLst/>
              <a:gdLst/>
              <a:ahLst/>
              <a:cxnLst/>
              <a:rect l="l" t="t" r="r" b="b"/>
              <a:pathLst>
                <a:path w="4601970" h="1932827">
                  <a:moveTo>
                    <a:pt x="0" y="0"/>
                  </a:moveTo>
                  <a:lnTo>
                    <a:pt x="4601970" y="0"/>
                  </a:lnTo>
                  <a:lnTo>
                    <a:pt x="4601970" y="1932827"/>
                  </a:lnTo>
                  <a:lnTo>
                    <a:pt x="0" y="1932827"/>
                  </a:lnTo>
                  <a:lnTo>
                    <a:pt x="0" y="0"/>
                  </a:lnTo>
                  <a:close/>
                </a:path>
              </a:pathLst>
            </a:custGeom>
            <a:blipFill>
              <a:blip r:embed="rId4"/>
              <a:stretch>
                <a:fillRect/>
              </a:stretch>
            </a:blipFill>
          </p:spPr>
          <p:txBody>
            <a:bodyPr/>
            <a:lstStyle/>
            <a:p>
              <a:endParaRPr lang="en-US"/>
            </a:p>
          </p:txBody>
        </p:sp>
        <p:sp>
          <p:nvSpPr>
            <p:cNvPr id="21" name="Freeform 21"/>
            <p:cNvSpPr/>
            <p:nvPr/>
          </p:nvSpPr>
          <p:spPr>
            <a:xfrm>
              <a:off x="0" y="1932827"/>
              <a:ext cx="4601970" cy="1932827"/>
            </a:xfrm>
            <a:custGeom>
              <a:avLst/>
              <a:gdLst/>
              <a:ahLst/>
              <a:cxnLst/>
              <a:rect l="l" t="t" r="r" b="b"/>
              <a:pathLst>
                <a:path w="4601970" h="1932827">
                  <a:moveTo>
                    <a:pt x="0" y="0"/>
                  </a:moveTo>
                  <a:lnTo>
                    <a:pt x="4601970" y="0"/>
                  </a:lnTo>
                  <a:lnTo>
                    <a:pt x="4601970" y="1932828"/>
                  </a:lnTo>
                  <a:lnTo>
                    <a:pt x="0" y="1932828"/>
                  </a:lnTo>
                  <a:lnTo>
                    <a:pt x="0" y="0"/>
                  </a:lnTo>
                  <a:close/>
                </a:path>
              </a:pathLst>
            </a:custGeom>
            <a:blipFill>
              <a:blip r:embed="rId5"/>
              <a:stretch>
                <a:fillRect/>
              </a:stretch>
            </a:blipFill>
          </p:spPr>
          <p:txBody>
            <a:bodyPr/>
            <a:lstStyle/>
            <a:p>
              <a:endParaRPr lang="en-US"/>
            </a:p>
          </p:txBody>
        </p:sp>
      </p:grpSp>
      <p:sp>
        <p:nvSpPr>
          <p:cNvPr id="22" name="TextBox 22"/>
          <p:cNvSpPr txBox="1"/>
          <p:nvPr/>
        </p:nvSpPr>
        <p:spPr>
          <a:xfrm>
            <a:off x="279473" y="6594000"/>
            <a:ext cx="8722458" cy="580464"/>
          </a:xfrm>
          <a:prstGeom prst="rect">
            <a:avLst/>
          </a:prstGeom>
        </p:spPr>
        <p:txBody>
          <a:bodyPr lIns="0" tIns="0" rIns="0" bIns="0" rtlCol="0" anchor="t">
            <a:spAutoFit/>
          </a:bodyPr>
          <a:lstStyle/>
          <a:p>
            <a:pPr algn="ctr">
              <a:lnSpc>
                <a:spcPts val="4759"/>
              </a:lnSpc>
            </a:pPr>
            <a:r>
              <a:rPr lang="en-US" sz="3399">
                <a:solidFill>
                  <a:srgbClr val="000000"/>
                </a:solidFill>
                <a:latin typeface="HK Grotesk"/>
                <a:ea typeface="HK Grotesk"/>
                <a:cs typeface="HK Grotesk"/>
                <a:sym typeface="HK Grotesk"/>
              </a:rPr>
              <a:t>3- Data Column Summary: Numeric Variables</a:t>
            </a:r>
          </a:p>
        </p:txBody>
      </p:sp>
      <p:sp>
        <p:nvSpPr>
          <p:cNvPr id="23" name="Freeform 23"/>
          <p:cNvSpPr/>
          <p:nvPr/>
        </p:nvSpPr>
        <p:spPr>
          <a:xfrm>
            <a:off x="11822969" y="3359125"/>
            <a:ext cx="4518801" cy="6222102"/>
          </a:xfrm>
          <a:custGeom>
            <a:avLst/>
            <a:gdLst/>
            <a:ahLst/>
            <a:cxnLst/>
            <a:rect l="l" t="t" r="r" b="b"/>
            <a:pathLst>
              <a:path w="4518801" h="6222102">
                <a:moveTo>
                  <a:pt x="0" y="0"/>
                </a:moveTo>
                <a:lnTo>
                  <a:pt x="4518802" y="0"/>
                </a:lnTo>
                <a:lnTo>
                  <a:pt x="4518802" y="6222101"/>
                </a:lnTo>
                <a:lnTo>
                  <a:pt x="0" y="6222101"/>
                </a:lnTo>
                <a:lnTo>
                  <a:pt x="0" y="0"/>
                </a:lnTo>
                <a:close/>
              </a:path>
            </a:pathLst>
          </a:custGeom>
          <a:blipFill>
            <a:blip r:embed="rId6"/>
            <a:stretch>
              <a:fillRect/>
            </a:stretch>
          </a:blipFill>
        </p:spPr>
        <p:txBody>
          <a:bodyPr/>
          <a:lstStyle/>
          <a:p>
            <a:endParaRPr lang="en-US"/>
          </a:p>
        </p:txBody>
      </p:sp>
      <p:sp>
        <p:nvSpPr>
          <p:cNvPr id="24" name="TextBox 24"/>
          <p:cNvSpPr txBox="1"/>
          <p:nvPr/>
        </p:nvSpPr>
        <p:spPr>
          <a:xfrm>
            <a:off x="11822969" y="2279079"/>
            <a:ext cx="4329839" cy="580464"/>
          </a:xfrm>
          <a:prstGeom prst="rect">
            <a:avLst/>
          </a:prstGeom>
        </p:spPr>
        <p:txBody>
          <a:bodyPr lIns="0" tIns="0" rIns="0" bIns="0" rtlCol="0" anchor="t">
            <a:spAutoFit/>
          </a:bodyPr>
          <a:lstStyle/>
          <a:p>
            <a:pPr algn="ctr">
              <a:lnSpc>
                <a:spcPts val="4759"/>
              </a:lnSpc>
            </a:pPr>
            <a:r>
              <a:rPr lang="en-US" sz="3399">
                <a:solidFill>
                  <a:srgbClr val="000000"/>
                </a:solidFill>
                <a:latin typeface="HK Grotesk"/>
                <a:ea typeface="HK Grotesk"/>
                <a:cs typeface="HK Grotesk"/>
                <a:sym typeface="HK Grotesk"/>
              </a:rPr>
              <a:t>4- Null variable check.</a:t>
            </a:r>
          </a:p>
        </p:txBody>
      </p:sp>
      <p:sp>
        <p:nvSpPr>
          <p:cNvPr id="25" name="TextBox 25"/>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a:off x="1028700" y="2783343"/>
            <a:ext cx="7146690" cy="2992676"/>
          </a:xfrm>
          <a:custGeom>
            <a:avLst/>
            <a:gdLst/>
            <a:ahLst/>
            <a:cxnLst/>
            <a:rect l="l" t="t" r="r" b="b"/>
            <a:pathLst>
              <a:path w="7146690" h="2992676">
                <a:moveTo>
                  <a:pt x="0" y="0"/>
                </a:moveTo>
                <a:lnTo>
                  <a:pt x="7146690" y="0"/>
                </a:lnTo>
                <a:lnTo>
                  <a:pt x="7146690" y="2992676"/>
                </a:lnTo>
                <a:lnTo>
                  <a:pt x="0" y="2992676"/>
                </a:lnTo>
                <a:lnTo>
                  <a:pt x="0" y="0"/>
                </a:lnTo>
                <a:close/>
              </a:path>
            </a:pathLst>
          </a:custGeom>
          <a:blipFill>
            <a:blip r:embed="rId2"/>
            <a:stretch>
              <a:fillRect/>
            </a:stretch>
          </a:blipFill>
        </p:spPr>
        <p:txBody>
          <a:bodyPr/>
          <a:lstStyle/>
          <a:p>
            <a:endParaRPr lang="en-US"/>
          </a:p>
        </p:txBody>
      </p:sp>
      <p:sp>
        <p:nvSpPr>
          <p:cNvPr id="15" name="Freeform 15"/>
          <p:cNvSpPr/>
          <p:nvPr/>
        </p:nvSpPr>
        <p:spPr>
          <a:xfrm>
            <a:off x="10450965" y="2563704"/>
            <a:ext cx="6802183" cy="5280195"/>
          </a:xfrm>
          <a:custGeom>
            <a:avLst/>
            <a:gdLst/>
            <a:ahLst/>
            <a:cxnLst/>
            <a:rect l="l" t="t" r="r" b="b"/>
            <a:pathLst>
              <a:path w="6802183" h="5280195">
                <a:moveTo>
                  <a:pt x="0" y="0"/>
                </a:moveTo>
                <a:lnTo>
                  <a:pt x="6802183" y="0"/>
                </a:lnTo>
                <a:lnTo>
                  <a:pt x="6802183" y="5280195"/>
                </a:lnTo>
                <a:lnTo>
                  <a:pt x="0" y="5280195"/>
                </a:lnTo>
                <a:lnTo>
                  <a:pt x="0" y="0"/>
                </a:lnTo>
                <a:close/>
              </a:path>
            </a:pathLst>
          </a:custGeom>
          <a:blipFill>
            <a:blip r:embed="rId3"/>
            <a:stretch>
              <a:fillRect/>
            </a:stretch>
          </a:blipFill>
        </p:spPr>
        <p:txBody>
          <a:bodyPr/>
          <a:lstStyle/>
          <a:p>
            <a:endParaRPr lang="en-US"/>
          </a:p>
        </p:txBody>
      </p:sp>
      <p:sp>
        <p:nvSpPr>
          <p:cNvPr id="16" name="Freeform 16"/>
          <p:cNvSpPr/>
          <p:nvPr/>
        </p:nvSpPr>
        <p:spPr>
          <a:xfrm>
            <a:off x="419485" y="6785383"/>
            <a:ext cx="304325" cy="304325"/>
          </a:xfrm>
          <a:custGeom>
            <a:avLst/>
            <a:gdLst/>
            <a:ahLst/>
            <a:cxnLst/>
            <a:rect l="l" t="t" r="r" b="b"/>
            <a:pathLst>
              <a:path w="304325" h="304325">
                <a:moveTo>
                  <a:pt x="0" y="0"/>
                </a:moveTo>
                <a:lnTo>
                  <a:pt x="304324" y="0"/>
                </a:lnTo>
                <a:lnTo>
                  <a:pt x="304324" y="304325"/>
                </a:lnTo>
                <a:lnTo>
                  <a:pt x="0" y="304325"/>
                </a:lnTo>
                <a:lnTo>
                  <a:pt x="0" y="0"/>
                </a:lnTo>
                <a:close/>
              </a:path>
            </a:pathLst>
          </a:custGeom>
          <a:blipFill>
            <a:blip r:embed="rId4"/>
            <a:stretch>
              <a:fillRect/>
            </a:stretch>
          </a:blipFill>
        </p:spPr>
        <p:txBody>
          <a:bodyPr/>
          <a:lstStyle/>
          <a:p>
            <a:endParaRPr lang="en-US"/>
          </a:p>
        </p:txBody>
      </p:sp>
      <p:sp>
        <p:nvSpPr>
          <p:cNvPr id="17" name="TextBox 17"/>
          <p:cNvSpPr txBox="1"/>
          <p:nvPr/>
        </p:nvSpPr>
        <p:spPr>
          <a:xfrm>
            <a:off x="2555299" y="450766"/>
            <a:ext cx="13177402" cy="1104900"/>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Exploratory Data Analysis (EDA)</a:t>
            </a:r>
          </a:p>
        </p:txBody>
      </p:sp>
      <p:sp>
        <p:nvSpPr>
          <p:cNvPr id="18" name="TextBox 18"/>
          <p:cNvSpPr txBox="1"/>
          <p:nvPr/>
        </p:nvSpPr>
        <p:spPr>
          <a:xfrm>
            <a:off x="1028700" y="1892622"/>
            <a:ext cx="7274750" cy="580464"/>
          </a:xfrm>
          <a:prstGeom prst="rect">
            <a:avLst/>
          </a:prstGeom>
        </p:spPr>
        <p:txBody>
          <a:bodyPr lIns="0" tIns="0" rIns="0" bIns="0" rtlCol="0" anchor="t">
            <a:spAutoFit/>
          </a:bodyPr>
          <a:lstStyle/>
          <a:p>
            <a:pPr algn="ctr">
              <a:lnSpc>
                <a:spcPts val="4759"/>
              </a:lnSpc>
            </a:pPr>
            <a:r>
              <a:rPr lang="en-US" sz="3399">
                <a:solidFill>
                  <a:srgbClr val="000000"/>
                </a:solidFill>
                <a:latin typeface="HK Grotesk"/>
                <a:ea typeface="HK Grotesk"/>
                <a:cs typeface="HK Grotesk"/>
                <a:sym typeface="HK Grotesk"/>
              </a:rPr>
              <a:t>1- Hemoglobin Distribution Histogram</a:t>
            </a:r>
          </a:p>
        </p:txBody>
      </p:sp>
      <p:sp>
        <p:nvSpPr>
          <p:cNvPr id="19" name="TextBox 19"/>
          <p:cNvSpPr txBox="1"/>
          <p:nvPr/>
        </p:nvSpPr>
        <p:spPr>
          <a:xfrm>
            <a:off x="11687137" y="1892622"/>
            <a:ext cx="4329839" cy="580464"/>
          </a:xfrm>
          <a:prstGeom prst="rect">
            <a:avLst/>
          </a:prstGeom>
        </p:spPr>
        <p:txBody>
          <a:bodyPr lIns="0" tIns="0" rIns="0" bIns="0" rtlCol="0" anchor="t">
            <a:spAutoFit/>
          </a:bodyPr>
          <a:lstStyle/>
          <a:p>
            <a:pPr algn="ctr">
              <a:lnSpc>
                <a:spcPts val="4759"/>
              </a:lnSpc>
            </a:pPr>
            <a:r>
              <a:rPr lang="en-US" sz="3399">
                <a:solidFill>
                  <a:srgbClr val="000000"/>
                </a:solidFill>
                <a:latin typeface="HK Grotesk"/>
                <a:ea typeface="HK Grotesk"/>
                <a:cs typeface="HK Grotesk"/>
                <a:sym typeface="HK Grotesk"/>
              </a:rPr>
              <a:t>2- Correlation Matrix</a:t>
            </a:r>
          </a:p>
        </p:txBody>
      </p:sp>
      <p:sp>
        <p:nvSpPr>
          <p:cNvPr id="20" name="TextBox 20"/>
          <p:cNvSpPr txBox="1"/>
          <p:nvPr/>
        </p:nvSpPr>
        <p:spPr>
          <a:xfrm>
            <a:off x="880655" y="6702614"/>
            <a:ext cx="7631961"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Approximately normal distribution centered around 13</a:t>
            </a:r>
          </a:p>
        </p:txBody>
      </p:sp>
      <p:sp>
        <p:nvSpPr>
          <p:cNvPr id="21" name="TextBox 21"/>
          <p:cNvSpPr txBox="1"/>
          <p:nvPr/>
        </p:nvSpPr>
        <p:spPr>
          <a:xfrm>
            <a:off x="10771083" y="7997721"/>
            <a:ext cx="6451096"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Shows pairwise correlations between variables</a:t>
            </a:r>
          </a:p>
        </p:txBody>
      </p:sp>
      <p:sp>
        <p:nvSpPr>
          <p:cNvPr id="22" name="TextBox 22"/>
          <p:cNvSpPr txBox="1"/>
          <p:nvPr/>
        </p:nvSpPr>
        <p:spPr>
          <a:xfrm>
            <a:off x="880655" y="7334402"/>
            <a:ext cx="4457553"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Most values between 10 and 16</a:t>
            </a:r>
          </a:p>
        </p:txBody>
      </p:sp>
      <p:sp>
        <p:nvSpPr>
          <p:cNvPr id="23" name="TextBox 23"/>
          <p:cNvSpPr txBox="1"/>
          <p:nvPr/>
        </p:nvSpPr>
        <p:spPr>
          <a:xfrm>
            <a:off x="880655" y="7966190"/>
            <a:ext cx="7978421" cy="422238"/>
          </a:xfrm>
          <a:prstGeom prst="rect">
            <a:avLst/>
          </a:prstGeom>
        </p:spPr>
        <p:txBody>
          <a:bodyPr lIns="0" tIns="0" rIns="0" bIns="0" rtlCol="0" anchor="t">
            <a:spAutoFit/>
          </a:bodyPr>
          <a:lstStyle/>
          <a:p>
            <a:pPr algn="ctr">
              <a:lnSpc>
                <a:spcPts val="3499"/>
              </a:lnSpc>
            </a:pPr>
            <a:r>
              <a:rPr lang="en-US" sz="2499">
                <a:solidFill>
                  <a:srgbClr val="000000"/>
                </a:solidFill>
                <a:latin typeface="HK Grotesk"/>
                <a:ea typeface="HK Grotesk"/>
                <a:cs typeface="HK Grotesk"/>
                <a:sym typeface="HK Grotesk"/>
              </a:rPr>
              <a:t>Slight right skew indicates a few individuals with high HGB</a:t>
            </a:r>
          </a:p>
        </p:txBody>
      </p:sp>
      <p:sp>
        <p:nvSpPr>
          <p:cNvPr id="24" name="Freeform 24"/>
          <p:cNvSpPr/>
          <p:nvPr/>
        </p:nvSpPr>
        <p:spPr>
          <a:xfrm>
            <a:off x="419485" y="7417171"/>
            <a:ext cx="304325" cy="304325"/>
          </a:xfrm>
          <a:custGeom>
            <a:avLst/>
            <a:gdLst/>
            <a:ahLst/>
            <a:cxnLst/>
            <a:rect l="l" t="t" r="r" b="b"/>
            <a:pathLst>
              <a:path w="304325" h="304325">
                <a:moveTo>
                  <a:pt x="0" y="0"/>
                </a:moveTo>
                <a:lnTo>
                  <a:pt x="304324" y="0"/>
                </a:lnTo>
                <a:lnTo>
                  <a:pt x="304324" y="304325"/>
                </a:lnTo>
                <a:lnTo>
                  <a:pt x="0" y="304325"/>
                </a:lnTo>
                <a:lnTo>
                  <a:pt x="0" y="0"/>
                </a:lnTo>
                <a:close/>
              </a:path>
            </a:pathLst>
          </a:custGeom>
          <a:blipFill>
            <a:blip r:embed="rId4"/>
            <a:stretch>
              <a:fillRect/>
            </a:stretch>
          </a:blipFill>
        </p:spPr>
        <p:txBody>
          <a:bodyPr/>
          <a:lstStyle/>
          <a:p>
            <a:endParaRPr lang="en-US"/>
          </a:p>
        </p:txBody>
      </p:sp>
      <p:sp>
        <p:nvSpPr>
          <p:cNvPr id="25" name="Freeform 25"/>
          <p:cNvSpPr/>
          <p:nvPr/>
        </p:nvSpPr>
        <p:spPr>
          <a:xfrm>
            <a:off x="419485" y="8045346"/>
            <a:ext cx="304325" cy="304325"/>
          </a:xfrm>
          <a:custGeom>
            <a:avLst/>
            <a:gdLst/>
            <a:ahLst/>
            <a:cxnLst/>
            <a:rect l="l" t="t" r="r" b="b"/>
            <a:pathLst>
              <a:path w="304325" h="304325">
                <a:moveTo>
                  <a:pt x="0" y="0"/>
                </a:moveTo>
                <a:lnTo>
                  <a:pt x="304324" y="0"/>
                </a:lnTo>
                <a:lnTo>
                  <a:pt x="304324" y="304325"/>
                </a:lnTo>
                <a:lnTo>
                  <a:pt x="0" y="304325"/>
                </a:lnTo>
                <a:lnTo>
                  <a:pt x="0" y="0"/>
                </a:lnTo>
                <a:close/>
              </a:path>
            </a:pathLst>
          </a:custGeom>
          <a:blipFill>
            <a:blip r:embed="rId4"/>
            <a:stretch>
              <a:fillRect/>
            </a:stretch>
          </a:blipFill>
        </p:spPr>
        <p:txBody>
          <a:bodyPr/>
          <a:lstStyle/>
          <a:p>
            <a:endParaRPr lang="en-US"/>
          </a:p>
        </p:txBody>
      </p:sp>
      <p:sp>
        <p:nvSpPr>
          <p:cNvPr id="26" name="TextBox 26"/>
          <p:cNvSpPr txBox="1"/>
          <p:nvPr/>
        </p:nvSpPr>
        <p:spPr>
          <a:xfrm>
            <a:off x="10771083" y="9139770"/>
            <a:ext cx="7829939" cy="860351"/>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Useful for both feature selection and understanding</a:t>
            </a:r>
          </a:p>
          <a:p>
            <a:pPr algn="l">
              <a:lnSpc>
                <a:spcPts val="3499"/>
              </a:lnSpc>
            </a:pPr>
            <a:r>
              <a:rPr lang="en-US" sz="2499">
                <a:solidFill>
                  <a:srgbClr val="000000"/>
                </a:solidFill>
                <a:latin typeface="HK Grotesk"/>
                <a:ea typeface="HK Grotesk"/>
                <a:cs typeface="HK Grotesk"/>
                <a:sym typeface="HK Grotesk"/>
              </a:rPr>
              <a:t> data</a:t>
            </a:r>
          </a:p>
        </p:txBody>
      </p:sp>
      <p:sp>
        <p:nvSpPr>
          <p:cNvPr id="27" name="Freeform 27"/>
          <p:cNvSpPr/>
          <p:nvPr/>
        </p:nvSpPr>
        <p:spPr>
          <a:xfrm>
            <a:off x="10261682" y="8080490"/>
            <a:ext cx="304325" cy="304325"/>
          </a:xfrm>
          <a:custGeom>
            <a:avLst/>
            <a:gdLst/>
            <a:ahLst/>
            <a:cxnLst/>
            <a:rect l="l" t="t" r="r" b="b"/>
            <a:pathLst>
              <a:path w="304325" h="304325">
                <a:moveTo>
                  <a:pt x="0" y="0"/>
                </a:moveTo>
                <a:lnTo>
                  <a:pt x="304324" y="0"/>
                </a:lnTo>
                <a:lnTo>
                  <a:pt x="304324" y="304325"/>
                </a:lnTo>
                <a:lnTo>
                  <a:pt x="0" y="304325"/>
                </a:lnTo>
                <a:lnTo>
                  <a:pt x="0" y="0"/>
                </a:lnTo>
                <a:close/>
              </a:path>
            </a:pathLst>
          </a:custGeom>
          <a:blipFill>
            <a:blip r:embed="rId5"/>
            <a:stretch>
              <a:fillRect/>
            </a:stretch>
          </a:blipFill>
        </p:spPr>
        <p:txBody>
          <a:bodyPr/>
          <a:lstStyle/>
          <a:p>
            <a:endParaRPr lang="en-US"/>
          </a:p>
        </p:txBody>
      </p:sp>
      <p:sp>
        <p:nvSpPr>
          <p:cNvPr id="28" name="Freeform 28"/>
          <p:cNvSpPr/>
          <p:nvPr/>
        </p:nvSpPr>
        <p:spPr>
          <a:xfrm>
            <a:off x="10261682" y="8651515"/>
            <a:ext cx="304325" cy="304325"/>
          </a:xfrm>
          <a:custGeom>
            <a:avLst/>
            <a:gdLst/>
            <a:ahLst/>
            <a:cxnLst/>
            <a:rect l="l" t="t" r="r" b="b"/>
            <a:pathLst>
              <a:path w="304325" h="304325">
                <a:moveTo>
                  <a:pt x="0" y="0"/>
                </a:moveTo>
                <a:lnTo>
                  <a:pt x="304324" y="0"/>
                </a:lnTo>
                <a:lnTo>
                  <a:pt x="304324" y="304324"/>
                </a:lnTo>
                <a:lnTo>
                  <a:pt x="0" y="304324"/>
                </a:lnTo>
                <a:lnTo>
                  <a:pt x="0" y="0"/>
                </a:lnTo>
                <a:close/>
              </a:path>
            </a:pathLst>
          </a:custGeom>
          <a:blipFill>
            <a:blip r:embed="rId5"/>
            <a:stretch>
              <a:fillRect/>
            </a:stretch>
          </a:blipFill>
        </p:spPr>
        <p:txBody>
          <a:bodyPr/>
          <a:lstStyle/>
          <a:p>
            <a:endParaRPr lang="en-US"/>
          </a:p>
        </p:txBody>
      </p:sp>
      <p:sp>
        <p:nvSpPr>
          <p:cNvPr id="29" name="Freeform 29"/>
          <p:cNvSpPr/>
          <p:nvPr/>
        </p:nvSpPr>
        <p:spPr>
          <a:xfrm>
            <a:off x="10261682" y="9222539"/>
            <a:ext cx="304325" cy="304325"/>
          </a:xfrm>
          <a:custGeom>
            <a:avLst/>
            <a:gdLst/>
            <a:ahLst/>
            <a:cxnLst/>
            <a:rect l="l" t="t" r="r" b="b"/>
            <a:pathLst>
              <a:path w="304325" h="304325">
                <a:moveTo>
                  <a:pt x="0" y="0"/>
                </a:moveTo>
                <a:lnTo>
                  <a:pt x="304324" y="0"/>
                </a:lnTo>
                <a:lnTo>
                  <a:pt x="304324" y="304325"/>
                </a:lnTo>
                <a:lnTo>
                  <a:pt x="0" y="304325"/>
                </a:lnTo>
                <a:lnTo>
                  <a:pt x="0" y="0"/>
                </a:lnTo>
                <a:close/>
              </a:path>
            </a:pathLst>
          </a:custGeom>
          <a:blipFill>
            <a:blip r:embed="rId5"/>
            <a:stretch>
              <a:fillRect/>
            </a:stretch>
          </a:blipFill>
        </p:spPr>
        <p:txBody>
          <a:bodyPr/>
          <a:lstStyle/>
          <a:p>
            <a:endParaRPr lang="en-US"/>
          </a:p>
        </p:txBody>
      </p:sp>
      <p:sp>
        <p:nvSpPr>
          <p:cNvPr id="30" name="TextBox 30"/>
          <p:cNvSpPr txBox="1"/>
          <p:nvPr/>
        </p:nvSpPr>
        <p:spPr>
          <a:xfrm>
            <a:off x="10771083" y="8568746"/>
            <a:ext cx="6166821"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Identifies redundant features and predictors</a:t>
            </a:r>
          </a:p>
        </p:txBody>
      </p:sp>
      <p:sp>
        <p:nvSpPr>
          <p:cNvPr id="31" name="TextBox 31"/>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a:off x="4406785" y="3082991"/>
            <a:ext cx="9474431" cy="4358238"/>
          </a:xfrm>
          <a:custGeom>
            <a:avLst/>
            <a:gdLst/>
            <a:ahLst/>
            <a:cxnLst/>
            <a:rect l="l" t="t" r="r" b="b"/>
            <a:pathLst>
              <a:path w="9474431" h="4358238">
                <a:moveTo>
                  <a:pt x="0" y="0"/>
                </a:moveTo>
                <a:lnTo>
                  <a:pt x="9474430" y="0"/>
                </a:lnTo>
                <a:lnTo>
                  <a:pt x="9474430" y="4358238"/>
                </a:lnTo>
                <a:lnTo>
                  <a:pt x="0" y="4358238"/>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2555299" y="450766"/>
            <a:ext cx="13177402" cy="1104900"/>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Exploratory Data Analysis (EDA)</a:t>
            </a:r>
          </a:p>
        </p:txBody>
      </p:sp>
      <p:sp>
        <p:nvSpPr>
          <p:cNvPr id="16" name="TextBox 16"/>
          <p:cNvSpPr txBox="1"/>
          <p:nvPr/>
        </p:nvSpPr>
        <p:spPr>
          <a:xfrm>
            <a:off x="4841233" y="2114540"/>
            <a:ext cx="8605535" cy="580464"/>
          </a:xfrm>
          <a:prstGeom prst="rect">
            <a:avLst/>
          </a:prstGeom>
        </p:spPr>
        <p:txBody>
          <a:bodyPr lIns="0" tIns="0" rIns="0" bIns="0" rtlCol="0" anchor="t">
            <a:spAutoFit/>
          </a:bodyPr>
          <a:lstStyle/>
          <a:p>
            <a:pPr algn="ctr">
              <a:lnSpc>
                <a:spcPts val="4759"/>
              </a:lnSpc>
            </a:pPr>
            <a:r>
              <a:rPr lang="en-US" sz="3399">
                <a:solidFill>
                  <a:srgbClr val="000000"/>
                </a:solidFill>
                <a:latin typeface="HK Grotesk"/>
                <a:ea typeface="HK Grotesk"/>
                <a:cs typeface="HK Grotesk"/>
                <a:sym typeface="HK Grotesk"/>
              </a:rPr>
              <a:t>3- Hemoglobin levels by Anemia class boxplot</a:t>
            </a:r>
          </a:p>
        </p:txBody>
      </p:sp>
      <p:sp>
        <p:nvSpPr>
          <p:cNvPr id="17" name="TextBox 17"/>
          <p:cNvSpPr txBox="1"/>
          <p:nvPr/>
        </p:nvSpPr>
        <p:spPr>
          <a:xfrm>
            <a:off x="6326062" y="7807674"/>
            <a:ext cx="6836114"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HGB levels decrease as anemia class increases</a:t>
            </a:r>
          </a:p>
        </p:txBody>
      </p:sp>
      <p:sp>
        <p:nvSpPr>
          <p:cNvPr id="18" name="Freeform 18"/>
          <p:cNvSpPr/>
          <p:nvPr/>
        </p:nvSpPr>
        <p:spPr>
          <a:xfrm>
            <a:off x="5720579" y="7890443"/>
            <a:ext cx="304325" cy="304325"/>
          </a:xfrm>
          <a:custGeom>
            <a:avLst/>
            <a:gdLst/>
            <a:ahLst/>
            <a:cxnLst/>
            <a:rect l="l" t="t" r="r" b="b"/>
            <a:pathLst>
              <a:path w="304325" h="304325">
                <a:moveTo>
                  <a:pt x="0" y="0"/>
                </a:moveTo>
                <a:lnTo>
                  <a:pt x="304325" y="0"/>
                </a:lnTo>
                <a:lnTo>
                  <a:pt x="304325" y="304325"/>
                </a:lnTo>
                <a:lnTo>
                  <a:pt x="0" y="304325"/>
                </a:lnTo>
                <a:lnTo>
                  <a:pt x="0" y="0"/>
                </a:lnTo>
                <a:close/>
              </a:path>
            </a:pathLst>
          </a:custGeom>
          <a:blipFill>
            <a:blip r:embed="rId3"/>
            <a:stretch>
              <a:fillRect/>
            </a:stretch>
          </a:blipFill>
        </p:spPr>
        <p:txBody>
          <a:bodyPr/>
          <a:lstStyle/>
          <a:p>
            <a:endParaRPr lang="en-US"/>
          </a:p>
        </p:txBody>
      </p:sp>
      <p:sp>
        <p:nvSpPr>
          <p:cNvPr id="19" name="Freeform 19"/>
          <p:cNvSpPr/>
          <p:nvPr/>
        </p:nvSpPr>
        <p:spPr>
          <a:xfrm>
            <a:off x="5720579" y="8515862"/>
            <a:ext cx="304325" cy="304325"/>
          </a:xfrm>
          <a:custGeom>
            <a:avLst/>
            <a:gdLst/>
            <a:ahLst/>
            <a:cxnLst/>
            <a:rect l="l" t="t" r="r" b="b"/>
            <a:pathLst>
              <a:path w="304325" h="304325">
                <a:moveTo>
                  <a:pt x="0" y="0"/>
                </a:moveTo>
                <a:lnTo>
                  <a:pt x="304325" y="0"/>
                </a:lnTo>
                <a:lnTo>
                  <a:pt x="304325" y="304325"/>
                </a:lnTo>
                <a:lnTo>
                  <a:pt x="0" y="304325"/>
                </a:lnTo>
                <a:lnTo>
                  <a:pt x="0" y="0"/>
                </a:lnTo>
                <a:close/>
              </a:path>
            </a:pathLst>
          </a:custGeom>
          <a:blipFill>
            <a:blip r:embed="rId3"/>
            <a:stretch>
              <a:fillRect/>
            </a:stretch>
          </a:blipFill>
        </p:spPr>
        <p:txBody>
          <a:bodyPr/>
          <a:lstStyle/>
          <a:p>
            <a:endParaRPr lang="en-US"/>
          </a:p>
        </p:txBody>
      </p:sp>
      <p:sp>
        <p:nvSpPr>
          <p:cNvPr id="20" name="Freeform 20"/>
          <p:cNvSpPr/>
          <p:nvPr/>
        </p:nvSpPr>
        <p:spPr>
          <a:xfrm>
            <a:off x="5720579" y="9144037"/>
            <a:ext cx="304325" cy="304325"/>
          </a:xfrm>
          <a:custGeom>
            <a:avLst/>
            <a:gdLst/>
            <a:ahLst/>
            <a:cxnLst/>
            <a:rect l="l" t="t" r="r" b="b"/>
            <a:pathLst>
              <a:path w="304325" h="304325">
                <a:moveTo>
                  <a:pt x="0" y="0"/>
                </a:moveTo>
                <a:lnTo>
                  <a:pt x="304325" y="0"/>
                </a:lnTo>
                <a:lnTo>
                  <a:pt x="304325" y="304325"/>
                </a:lnTo>
                <a:lnTo>
                  <a:pt x="0" y="304325"/>
                </a:lnTo>
                <a:lnTo>
                  <a:pt x="0" y="0"/>
                </a:lnTo>
                <a:close/>
              </a:path>
            </a:pathLst>
          </a:custGeom>
          <a:blipFill>
            <a:blip r:embed="rId3"/>
            <a:stretch>
              <a:fillRect/>
            </a:stretch>
          </a:blipFill>
        </p:spPr>
        <p:txBody>
          <a:bodyPr/>
          <a:lstStyle/>
          <a:p>
            <a:endParaRPr lang="en-US"/>
          </a:p>
        </p:txBody>
      </p:sp>
      <p:sp>
        <p:nvSpPr>
          <p:cNvPr id="21" name="TextBox 21"/>
          <p:cNvSpPr txBox="1"/>
          <p:nvPr/>
        </p:nvSpPr>
        <p:spPr>
          <a:xfrm>
            <a:off x="6326062" y="8433093"/>
            <a:ext cx="6068952"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Class 0 = Healthy, Class 4 = B12 Deficiency</a:t>
            </a:r>
          </a:p>
        </p:txBody>
      </p:sp>
      <p:sp>
        <p:nvSpPr>
          <p:cNvPr id="22" name="TextBox 22"/>
          <p:cNvSpPr txBox="1"/>
          <p:nvPr/>
        </p:nvSpPr>
        <p:spPr>
          <a:xfrm>
            <a:off x="6326062" y="9061268"/>
            <a:ext cx="7009344"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Clear downward trend supports class stratification</a:t>
            </a:r>
          </a:p>
        </p:txBody>
      </p:sp>
      <p:sp>
        <p:nvSpPr>
          <p:cNvPr id="23" name="TextBox 23"/>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a:off x="1324860" y="2976083"/>
            <a:ext cx="6945367" cy="4340854"/>
          </a:xfrm>
          <a:custGeom>
            <a:avLst/>
            <a:gdLst/>
            <a:ahLst/>
            <a:cxnLst/>
            <a:rect l="l" t="t" r="r" b="b"/>
            <a:pathLst>
              <a:path w="6945367" h="4340854">
                <a:moveTo>
                  <a:pt x="0" y="0"/>
                </a:moveTo>
                <a:lnTo>
                  <a:pt x="6945367" y="0"/>
                </a:lnTo>
                <a:lnTo>
                  <a:pt x="6945367" y="4340854"/>
                </a:lnTo>
                <a:lnTo>
                  <a:pt x="0" y="4340854"/>
                </a:lnTo>
                <a:lnTo>
                  <a:pt x="0" y="0"/>
                </a:lnTo>
                <a:close/>
              </a:path>
            </a:pathLst>
          </a:custGeom>
          <a:blipFill>
            <a:blip r:embed="rId2"/>
            <a:stretch>
              <a:fillRect/>
            </a:stretch>
          </a:blipFill>
        </p:spPr>
        <p:txBody>
          <a:bodyPr/>
          <a:lstStyle/>
          <a:p>
            <a:endParaRPr lang="en-US"/>
          </a:p>
        </p:txBody>
      </p:sp>
      <p:sp>
        <p:nvSpPr>
          <p:cNvPr id="15" name="Freeform 15"/>
          <p:cNvSpPr/>
          <p:nvPr/>
        </p:nvSpPr>
        <p:spPr>
          <a:xfrm>
            <a:off x="10565967" y="3611809"/>
            <a:ext cx="7067840" cy="5760289"/>
          </a:xfrm>
          <a:custGeom>
            <a:avLst/>
            <a:gdLst/>
            <a:ahLst/>
            <a:cxnLst/>
            <a:rect l="l" t="t" r="r" b="b"/>
            <a:pathLst>
              <a:path w="7067840" h="5760289">
                <a:moveTo>
                  <a:pt x="0" y="0"/>
                </a:moveTo>
                <a:lnTo>
                  <a:pt x="7067840" y="0"/>
                </a:lnTo>
                <a:lnTo>
                  <a:pt x="7067840" y="5760289"/>
                </a:lnTo>
                <a:lnTo>
                  <a:pt x="0" y="5760289"/>
                </a:lnTo>
                <a:lnTo>
                  <a:pt x="0" y="0"/>
                </a:lnTo>
                <a:close/>
              </a:path>
            </a:pathLst>
          </a:custGeom>
          <a:blipFill>
            <a:blip r:embed="rId3"/>
            <a:stretch>
              <a:fillRect/>
            </a:stretch>
          </a:blipFill>
        </p:spPr>
        <p:txBody>
          <a:bodyPr/>
          <a:lstStyle/>
          <a:p>
            <a:endParaRPr lang="en-US"/>
          </a:p>
        </p:txBody>
      </p:sp>
      <p:sp>
        <p:nvSpPr>
          <p:cNvPr id="16" name="TextBox 16"/>
          <p:cNvSpPr txBox="1"/>
          <p:nvPr/>
        </p:nvSpPr>
        <p:spPr>
          <a:xfrm>
            <a:off x="3279153" y="450766"/>
            <a:ext cx="11729694" cy="1104900"/>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K-means Clustering Analysis</a:t>
            </a:r>
          </a:p>
        </p:txBody>
      </p:sp>
      <p:sp>
        <p:nvSpPr>
          <p:cNvPr id="17" name="TextBox 17"/>
          <p:cNvSpPr txBox="1"/>
          <p:nvPr/>
        </p:nvSpPr>
        <p:spPr>
          <a:xfrm>
            <a:off x="1324860" y="2174482"/>
            <a:ext cx="7293936" cy="523838"/>
          </a:xfrm>
          <a:prstGeom prst="rect">
            <a:avLst/>
          </a:prstGeom>
        </p:spPr>
        <p:txBody>
          <a:bodyPr lIns="0" tIns="0" rIns="0" bIns="0" rtlCol="0" anchor="t">
            <a:spAutoFit/>
          </a:bodyPr>
          <a:lstStyle/>
          <a:p>
            <a:pPr algn="ctr">
              <a:lnSpc>
                <a:spcPts val="4200"/>
              </a:lnSpc>
            </a:pPr>
            <a:r>
              <a:rPr lang="en-US" sz="3000">
                <a:solidFill>
                  <a:srgbClr val="000000"/>
                </a:solidFill>
                <a:latin typeface="HK Grotesk"/>
                <a:ea typeface="HK Grotesk"/>
                <a:cs typeface="HK Grotesk"/>
                <a:sym typeface="HK Grotesk"/>
              </a:rPr>
              <a:t>Elbow Graphic for finding optimal K value </a:t>
            </a:r>
          </a:p>
        </p:txBody>
      </p:sp>
      <p:sp>
        <p:nvSpPr>
          <p:cNvPr id="18" name="TextBox 18"/>
          <p:cNvSpPr txBox="1"/>
          <p:nvPr/>
        </p:nvSpPr>
        <p:spPr>
          <a:xfrm>
            <a:off x="2528211" y="8047736"/>
            <a:ext cx="5357828"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Elbow method indicates optimal k = 5</a:t>
            </a:r>
          </a:p>
        </p:txBody>
      </p:sp>
      <p:sp>
        <p:nvSpPr>
          <p:cNvPr id="19" name="TextBox 19"/>
          <p:cNvSpPr txBox="1"/>
          <p:nvPr/>
        </p:nvSpPr>
        <p:spPr>
          <a:xfrm>
            <a:off x="10886618" y="2244332"/>
            <a:ext cx="6607559" cy="860351"/>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The anemia patient population naturally divides into 5 clinically distinct subgroups</a:t>
            </a:r>
          </a:p>
        </p:txBody>
      </p:sp>
      <p:sp>
        <p:nvSpPr>
          <p:cNvPr id="20" name="Freeform 20"/>
          <p:cNvSpPr/>
          <p:nvPr/>
        </p:nvSpPr>
        <p:spPr>
          <a:xfrm>
            <a:off x="1996133" y="8130505"/>
            <a:ext cx="304325" cy="304325"/>
          </a:xfrm>
          <a:custGeom>
            <a:avLst/>
            <a:gdLst/>
            <a:ahLst/>
            <a:cxnLst/>
            <a:rect l="l" t="t" r="r" b="b"/>
            <a:pathLst>
              <a:path w="304325" h="304325">
                <a:moveTo>
                  <a:pt x="0" y="0"/>
                </a:moveTo>
                <a:lnTo>
                  <a:pt x="304325" y="0"/>
                </a:lnTo>
                <a:lnTo>
                  <a:pt x="304325" y="304325"/>
                </a:lnTo>
                <a:lnTo>
                  <a:pt x="0" y="304325"/>
                </a:lnTo>
                <a:lnTo>
                  <a:pt x="0" y="0"/>
                </a:lnTo>
                <a:close/>
              </a:path>
            </a:pathLst>
          </a:custGeom>
          <a:blipFill>
            <a:blip r:embed="rId4"/>
            <a:stretch>
              <a:fillRect/>
            </a:stretch>
          </a:blipFill>
        </p:spPr>
        <p:txBody>
          <a:bodyPr/>
          <a:lstStyle/>
          <a:p>
            <a:endParaRPr lang="en-US"/>
          </a:p>
        </p:txBody>
      </p:sp>
      <p:sp>
        <p:nvSpPr>
          <p:cNvPr id="21" name="Freeform 21"/>
          <p:cNvSpPr/>
          <p:nvPr/>
        </p:nvSpPr>
        <p:spPr>
          <a:xfrm>
            <a:off x="10413805" y="2317576"/>
            <a:ext cx="304325" cy="304325"/>
          </a:xfrm>
          <a:custGeom>
            <a:avLst/>
            <a:gdLst/>
            <a:ahLst/>
            <a:cxnLst/>
            <a:rect l="l" t="t" r="r" b="b"/>
            <a:pathLst>
              <a:path w="304325" h="304325">
                <a:moveTo>
                  <a:pt x="0" y="0"/>
                </a:moveTo>
                <a:lnTo>
                  <a:pt x="304324" y="0"/>
                </a:lnTo>
                <a:lnTo>
                  <a:pt x="304324" y="304325"/>
                </a:lnTo>
                <a:lnTo>
                  <a:pt x="0" y="304325"/>
                </a:lnTo>
                <a:lnTo>
                  <a:pt x="0" y="0"/>
                </a:lnTo>
                <a:close/>
              </a:path>
            </a:pathLst>
          </a:custGeom>
          <a:blipFill>
            <a:blip r:embed="rId4"/>
            <a:stretch>
              <a:fillRect/>
            </a:stretch>
          </a:blipFill>
        </p:spPr>
        <p:txBody>
          <a:bodyPr/>
          <a:lstStyle/>
          <a:p>
            <a:endParaRPr lang="en-US"/>
          </a:p>
        </p:txBody>
      </p:sp>
      <p:sp>
        <p:nvSpPr>
          <p:cNvPr id="22" name="TextBox 22"/>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728308" y="3564391"/>
            <a:ext cx="4826194" cy="645371"/>
            <a:chOff x="0" y="0"/>
            <a:chExt cx="1271096" cy="169974"/>
          </a:xfrm>
        </p:grpSpPr>
        <p:sp>
          <p:nvSpPr>
            <p:cNvPr id="15" name="Freeform 15"/>
            <p:cNvSpPr/>
            <p:nvPr/>
          </p:nvSpPr>
          <p:spPr>
            <a:xfrm>
              <a:off x="0" y="0"/>
              <a:ext cx="1271096" cy="169974"/>
            </a:xfrm>
            <a:custGeom>
              <a:avLst/>
              <a:gdLst/>
              <a:ahLst/>
              <a:cxnLst/>
              <a:rect l="l" t="t" r="r" b="b"/>
              <a:pathLst>
                <a:path w="1271096" h="169974">
                  <a:moveTo>
                    <a:pt x="0" y="0"/>
                  </a:moveTo>
                  <a:lnTo>
                    <a:pt x="1271096" y="0"/>
                  </a:lnTo>
                  <a:lnTo>
                    <a:pt x="1271096" y="169974"/>
                  </a:lnTo>
                  <a:lnTo>
                    <a:pt x="0" y="169974"/>
                  </a:lnTo>
                  <a:close/>
                </a:path>
              </a:pathLst>
            </a:custGeom>
            <a:solidFill>
              <a:srgbClr val="0048A8"/>
            </a:solidFill>
          </p:spPr>
          <p:txBody>
            <a:bodyPr/>
            <a:lstStyle/>
            <a:p>
              <a:endParaRPr lang="en-US"/>
            </a:p>
          </p:txBody>
        </p:sp>
        <p:sp>
          <p:nvSpPr>
            <p:cNvPr id="16" name="TextBox 16"/>
            <p:cNvSpPr txBox="1"/>
            <p:nvPr/>
          </p:nvSpPr>
          <p:spPr>
            <a:xfrm>
              <a:off x="0" y="0"/>
              <a:ext cx="1271096" cy="169974"/>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728308" y="4582941"/>
            <a:ext cx="4826194" cy="645371"/>
            <a:chOff x="0" y="0"/>
            <a:chExt cx="1271096" cy="169974"/>
          </a:xfrm>
        </p:grpSpPr>
        <p:sp>
          <p:nvSpPr>
            <p:cNvPr id="18" name="Freeform 18"/>
            <p:cNvSpPr/>
            <p:nvPr/>
          </p:nvSpPr>
          <p:spPr>
            <a:xfrm>
              <a:off x="0" y="0"/>
              <a:ext cx="1271096" cy="169974"/>
            </a:xfrm>
            <a:custGeom>
              <a:avLst/>
              <a:gdLst/>
              <a:ahLst/>
              <a:cxnLst/>
              <a:rect l="l" t="t" r="r" b="b"/>
              <a:pathLst>
                <a:path w="1271096" h="169974">
                  <a:moveTo>
                    <a:pt x="0" y="0"/>
                  </a:moveTo>
                  <a:lnTo>
                    <a:pt x="1271096" y="0"/>
                  </a:lnTo>
                  <a:lnTo>
                    <a:pt x="1271096" y="169974"/>
                  </a:lnTo>
                  <a:lnTo>
                    <a:pt x="0" y="169974"/>
                  </a:lnTo>
                  <a:close/>
                </a:path>
              </a:pathLst>
            </a:custGeom>
            <a:solidFill>
              <a:srgbClr val="0048A8"/>
            </a:solidFill>
          </p:spPr>
          <p:txBody>
            <a:bodyPr/>
            <a:lstStyle/>
            <a:p>
              <a:endParaRPr lang="en-US"/>
            </a:p>
          </p:txBody>
        </p:sp>
        <p:sp>
          <p:nvSpPr>
            <p:cNvPr id="19" name="TextBox 19"/>
            <p:cNvSpPr txBox="1"/>
            <p:nvPr/>
          </p:nvSpPr>
          <p:spPr>
            <a:xfrm>
              <a:off x="0" y="0"/>
              <a:ext cx="1271096" cy="169974"/>
            </a:xfrm>
            <a:prstGeom prst="rect">
              <a:avLst/>
            </a:prstGeom>
          </p:spPr>
          <p:txBody>
            <a:bodyPr lIns="50800" tIns="50800" rIns="50800" bIns="50800" rtlCol="0" anchor="ctr"/>
            <a:lstStyle/>
            <a:p>
              <a:pPr algn="ctr">
                <a:lnSpc>
                  <a:spcPts val="2879"/>
                </a:lnSpc>
              </a:pPr>
              <a:endParaRPr/>
            </a:p>
          </p:txBody>
        </p:sp>
      </p:grpSp>
      <p:grpSp>
        <p:nvGrpSpPr>
          <p:cNvPr id="20" name="Group 20"/>
          <p:cNvGrpSpPr/>
          <p:nvPr/>
        </p:nvGrpSpPr>
        <p:grpSpPr>
          <a:xfrm>
            <a:off x="728308" y="5599786"/>
            <a:ext cx="4826194" cy="645371"/>
            <a:chOff x="0" y="0"/>
            <a:chExt cx="1271096" cy="169974"/>
          </a:xfrm>
        </p:grpSpPr>
        <p:sp>
          <p:nvSpPr>
            <p:cNvPr id="21" name="Freeform 21"/>
            <p:cNvSpPr/>
            <p:nvPr/>
          </p:nvSpPr>
          <p:spPr>
            <a:xfrm>
              <a:off x="0" y="0"/>
              <a:ext cx="1271096" cy="169974"/>
            </a:xfrm>
            <a:custGeom>
              <a:avLst/>
              <a:gdLst/>
              <a:ahLst/>
              <a:cxnLst/>
              <a:rect l="l" t="t" r="r" b="b"/>
              <a:pathLst>
                <a:path w="1271096" h="169974">
                  <a:moveTo>
                    <a:pt x="0" y="0"/>
                  </a:moveTo>
                  <a:lnTo>
                    <a:pt x="1271096" y="0"/>
                  </a:lnTo>
                  <a:lnTo>
                    <a:pt x="1271096" y="169974"/>
                  </a:lnTo>
                  <a:lnTo>
                    <a:pt x="0" y="169974"/>
                  </a:lnTo>
                  <a:close/>
                </a:path>
              </a:pathLst>
            </a:custGeom>
            <a:solidFill>
              <a:srgbClr val="0048A8"/>
            </a:solidFill>
          </p:spPr>
          <p:txBody>
            <a:bodyPr/>
            <a:lstStyle/>
            <a:p>
              <a:endParaRPr lang="en-US"/>
            </a:p>
          </p:txBody>
        </p:sp>
        <p:sp>
          <p:nvSpPr>
            <p:cNvPr id="22" name="TextBox 22"/>
            <p:cNvSpPr txBox="1"/>
            <p:nvPr/>
          </p:nvSpPr>
          <p:spPr>
            <a:xfrm>
              <a:off x="0" y="0"/>
              <a:ext cx="1271096" cy="169974"/>
            </a:xfrm>
            <a:prstGeom prst="rect">
              <a:avLst/>
            </a:prstGeom>
          </p:spPr>
          <p:txBody>
            <a:bodyPr lIns="50800" tIns="50800" rIns="50800" bIns="50800" rtlCol="0" anchor="ctr"/>
            <a:lstStyle/>
            <a:p>
              <a:pPr algn="ctr">
                <a:lnSpc>
                  <a:spcPts val="2879"/>
                </a:lnSpc>
              </a:pPr>
              <a:endParaRPr/>
            </a:p>
          </p:txBody>
        </p:sp>
      </p:grpSp>
      <p:sp>
        <p:nvSpPr>
          <p:cNvPr id="23" name="Freeform 23"/>
          <p:cNvSpPr/>
          <p:nvPr/>
        </p:nvSpPr>
        <p:spPr>
          <a:xfrm>
            <a:off x="69102" y="2913807"/>
            <a:ext cx="420743" cy="509992"/>
          </a:xfrm>
          <a:custGeom>
            <a:avLst/>
            <a:gdLst/>
            <a:ahLst/>
            <a:cxnLst/>
            <a:rect l="l" t="t" r="r" b="b"/>
            <a:pathLst>
              <a:path w="420743" h="509992">
                <a:moveTo>
                  <a:pt x="0" y="0"/>
                </a:moveTo>
                <a:lnTo>
                  <a:pt x="420743" y="0"/>
                </a:lnTo>
                <a:lnTo>
                  <a:pt x="420743" y="509991"/>
                </a:lnTo>
                <a:lnTo>
                  <a:pt x="0" y="509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TextBox 24"/>
          <p:cNvSpPr txBox="1"/>
          <p:nvPr/>
        </p:nvSpPr>
        <p:spPr>
          <a:xfrm>
            <a:off x="3279153" y="450766"/>
            <a:ext cx="11729694" cy="1104900"/>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K-means Clustering Analysis</a:t>
            </a:r>
          </a:p>
        </p:txBody>
      </p:sp>
      <p:sp>
        <p:nvSpPr>
          <p:cNvPr id="25" name="TextBox 25"/>
          <p:cNvSpPr txBox="1"/>
          <p:nvPr/>
        </p:nvSpPr>
        <p:spPr>
          <a:xfrm>
            <a:off x="818570" y="3652144"/>
            <a:ext cx="2483691"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Iron-Deficient</a:t>
            </a:r>
          </a:p>
        </p:txBody>
      </p:sp>
      <p:sp>
        <p:nvSpPr>
          <p:cNvPr id="26" name="TextBox 26"/>
          <p:cNvSpPr txBox="1"/>
          <p:nvPr/>
        </p:nvSpPr>
        <p:spPr>
          <a:xfrm>
            <a:off x="818570" y="4670695"/>
            <a:ext cx="2483691"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Inflammatory</a:t>
            </a:r>
          </a:p>
        </p:txBody>
      </p:sp>
      <p:sp>
        <p:nvSpPr>
          <p:cNvPr id="27" name="TextBox 27"/>
          <p:cNvSpPr txBox="1"/>
          <p:nvPr/>
        </p:nvSpPr>
        <p:spPr>
          <a:xfrm>
            <a:off x="818570" y="5687540"/>
            <a:ext cx="2483691"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Complex</a:t>
            </a:r>
          </a:p>
        </p:txBody>
      </p:sp>
      <p:sp>
        <p:nvSpPr>
          <p:cNvPr id="28" name="TextBox 28"/>
          <p:cNvSpPr txBox="1"/>
          <p:nvPr/>
        </p:nvSpPr>
        <p:spPr>
          <a:xfrm>
            <a:off x="645340" y="2933871"/>
            <a:ext cx="5865144"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3 distinct anemia subtypes identified:</a:t>
            </a:r>
          </a:p>
        </p:txBody>
      </p:sp>
      <p:sp>
        <p:nvSpPr>
          <p:cNvPr id="29" name="TextBox 29"/>
          <p:cNvSpPr txBox="1"/>
          <p:nvPr/>
        </p:nvSpPr>
        <p:spPr>
          <a:xfrm>
            <a:off x="728308" y="1990928"/>
            <a:ext cx="1634368"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Findings</a:t>
            </a:r>
          </a:p>
        </p:txBody>
      </p:sp>
      <p:sp>
        <p:nvSpPr>
          <p:cNvPr id="30" name="TextBox 30"/>
          <p:cNvSpPr txBox="1"/>
          <p:nvPr/>
        </p:nvSpPr>
        <p:spPr>
          <a:xfrm>
            <a:off x="576239" y="6636696"/>
            <a:ext cx="4798331" cy="422238"/>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Cluster 2 is the most urgent group</a:t>
            </a:r>
          </a:p>
        </p:txBody>
      </p:sp>
      <p:sp>
        <p:nvSpPr>
          <p:cNvPr id="31" name="Freeform 31"/>
          <p:cNvSpPr/>
          <p:nvPr/>
        </p:nvSpPr>
        <p:spPr>
          <a:xfrm>
            <a:off x="69102" y="6616632"/>
            <a:ext cx="420743" cy="509992"/>
          </a:xfrm>
          <a:custGeom>
            <a:avLst/>
            <a:gdLst/>
            <a:ahLst/>
            <a:cxnLst/>
            <a:rect l="l" t="t" r="r" b="b"/>
            <a:pathLst>
              <a:path w="420743" h="509992">
                <a:moveTo>
                  <a:pt x="0" y="0"/>
                </a:moveTo>
                <a:lnTo>
                  <a:pt x="420743" y="0"/>
                </a:lnTo>
                <a:lnTo>
                  <a:pt x="420743" y="509992"/>
                </a:lnTo>
                <a:lnTo>
                  <a:pt x="0" y="509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2" name="Group 32"/>
          <p:cNvGrpSpPr/>
          <p:nvPr/>
        </p:nvGrpSpPr>
        <p:grpSpPr>
          <a:xfrm>
            <a:off x="728308" y="7268484"/>
            <a:ext cx="4826194" cy="645371"/>
            <a:chOff x="0" y="0"/>
            <a:chExt cx="1271096" cy="169974"/>
          </a:xfrm>
        </p:grpSpPr>
        <p:sp>
          <p:nvSpPr>
            <p:cNvPr id="33" name="Freeform 33"/>
            <p:cNvSpPr/>
            <p:nvPr/>
          </p:nvSpPr>
          <p:spPr>
            <a:xfrm>
              <a:off x="0" y="0"/>
              <a:ext cx="1271096" cy="169974"/>
            </a:xfrm>
            <a:custGeom>
              <a:avLst/>
              <a:gdLst/>
              <a:ahLst/>
              <a:cxnLst/>
              <a:rect l="l" t="t" r="r" b="b"/>
              <a:pathLst>
                <a:path w="1271096" h="169974">
                  <a:moveTo>
                    <a:pt x="0" y="0"/>
                  </a:moveTo>
                  <a:lnTo>
                    <a:pt x="1271096" y="0"/>
                  </a:lnTo>
                  <a:lnTo>
                    <a:pt x="1271096" y="169974"/>
                  </a:lnTo>
                  <a:lnTo>
                    <a:pt x="0" y="169974"/>
                  </a:lnTo>
                  <a:close/>
                </a:path>
              </a:pathLst>
            </a:custGeom>
            <a:solidFill>
              <a:srgbClr val="0048A8"/>
            </a:solidFill>
          </p:spPr>
          <p:txBody>
            <a:bodyPr/>
            <a:lstStyle/>
            <a:p>
              <a:endParaRPr lang="en-US"/>
            </a:p>
          </p:txBody>
        </p:sp>
        <p:sp>
          <p:nvSpPr>
            <p:cNvPr id="34" name="TextBox 34"/>
            <p:cNvSpPr txBox="1"/>
            <p:nvPr/>
          </p:nvSpPr>
          <p:spPr>
            <a:xfrm>
              <a:off x="0" y="0"/>
              <a:ext cx="1271096" cy="169974"/>
            </a:xfrm>
            <a:prstGeom prst="rect">
              <a:avLst/>
            </a:prstGeom>
          </p:spPr>
          <p:txBody>
            <a:bodyPr lIns="50800" tIns="50800" rIns="50800" bIns="50800" rtlCol="0" anchor="ctr"/>
            <a:lstStyle/>
            <a:p>
              <a:pPr algn="ctr">
                <a:lnSpc>
                  <a:spcPts val="2879"/>
                </a:lnSpc>
              </a:pPr>
              <a:endParaRPr/>
            </a:p>
          </p:txBody>
        </p:sp>
      </p:grpSp>
      <p:sp>
        <p:nvSpPr>
          <p:cNvPr id="35" name="TextBox 35"/>
          <p:cNvSpPr txBox="1"/>
          <p:nvPr/>
        </p:nvSpPr>
        <p:spPr>
          <a:xfrm>
            <a:off x="818570" y="7356238"/>
            <a:ext cx="4595246"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Lowest HGB with iron deficiency</a:t>
            </a:r>
          </a:p>
        </p:txBody>
      </p:sp>
      <p:sp>
        <p:nvSpPr>
          <p:cNvPr id="36" name="TextBox 36"/>
          <p:cNvSpPr txBox="1"/>
          <p:nvPr/>
        </p:nvSpPr>
        <p:spPr>
          <a:xfrm>
            <a:off x="576239" y="8372069"/>
            <a:ext cx="4798331" cy="860351"/>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Cluster 4 represents potential rare disorders or lab errors</a:t>
            </a:r>
          </a:p>
        </p:txBody>
      </p:sp>
      <p:sp>
        <p:nvSpPr>
          <p:cNvPr id="37" name="Freeform 37"/>
          <p:cNvSpPr/>
          <p:nvPr/>
        </p:nvSpPr>
        <p:spPr>
          <a:xfrm>
            <a:off x="69102" y="8316065"/>
            <a:ext cx="420743" cy="509992"/>
          </a:xfrm>
          <a:custGeom>
            <a:avLst/>
            <a:gdLst/>
            <a:ahLst/>
            <a:cxnLst/>
            <a:rect l="l" t="t" r="r" b="b"/>
            <a:pathLst>
              <a:path w="420743" h="509992">
                <a:moveTo>
                  <a:pt x="0" y="0"/>
                </a:moveTo>
                <a:lnTo>
                  <a:pt x="420743" y="0"/>
                </a:lnTo>
                <a:lnTo>
                  <a:pt x="420743" y="509992"/>
                </a:lnTo>
                <a:lnTo>
                  <a:pt x="0" y="509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8" name="TextBox 38"/>
          <p:cNvSpPr txBox="1"/>
          <p:nvPr/>
        </p:nvSpPr>
        <p:spPr>
          <a:xfrm>
            <a:off x="10139790" y="1971883"/>
            <a:ext cx="5346441"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Business &amp; Clinical Action Plan</a:t>
            </a:r>
          </a:p>
        </p:txBody>
      </p:sp>
      <p:sp>
        <p:nvSpPr>
          <p:cNvPr id="39" name="Freeform 39"/>
          <p:cNvSpPr/>
          <p:nvPr/>
        </p:nvSpPr>
        <p:spPr>
          <a:xfrm>
            <a:off x="89980" y="1880274"/>
            <a:ext cx="638328" cy="773731"/>
          </a:xfrm>
          <a:custGeom>
            <a:avLst/>
            <a:gdLst/>
            <a:ahLst/>
            <a:cxnLst/>
            <a:rect l="l" t="t" r="r" b="b"/>
            <a:pathLst>
              <a:path w="638328" h="773731">
                <a:moveTo>
                  <a:pt x="0" y="0"/>
                </a:moveTo>
                <a:lnTo>
                  <a:pt x="638328" y="0"/>
                </a:lnTo>
                <a:lnTo>
                  <a:pt x="638328" y="773731"/>
                </a:lnTo>
                <a:lnTo>
                  <a:pt x="0" y="77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0" name="Freeform 40"/>
          <p:cNvSpPr/>
          <p:nvPr/>
        </p:nvSpPr>
        <p:spPr>
          <a:xfrm>
            <a:off x="9386453" y="1880274"/>
            <a:ext cx="638328" cy="773731"/>
          </a:xfrm>
          <a:custGeom>
            <a:avLst/>
            <a:gdLst/>
            <a:ahLst/>
            <a:cxnLst/>
            <a:rect l="l" t="t" r="r" b="b"/>
            <a:pathLst>
              <a:path w="638328" h="773731">
                <a:moveTo>
                  <a:pt x="0" y="0"/>
                </a:moveTo>
                <a:lnTo>
                  <a:pt x="638328" y="0"/>
                </a:lnTo>
                <a:lnTo>
                  <a:pt x="638328" y="773731"/>
                </a:lnTo>
                <a:lnTo>
                  <a:pt x="0" y="77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1" name="TextBox 41"/>
          <p:cNvSpPr txBox="1"/>
          <p:nvPr/>
        </p:nvSpPr>
        <p:spPr>
          <a:xfrm>
            <a:off x="10024781" y="2606380"/>
            <a:ext cx="7638485" cy="860351"/>
          </a:xfrm>
          <a:prstGeom prst="rect">
            <a:avLst/>
          </a:prstGeom>
        </p:spPr>
        <p:txBody>
          <a:bodyPr lIns="0" tIns="0" rIns="0" bIns="0" rtlCol="0" anchor="t">
            <a:spAutoFit/>
          </a:bodyPr>
          <a:lstStyle/>
          <a:p>
            <a:pPr algn="l">
              <a:lnSpc>
                <a:spcPts val="3499"/>
              </a:lnSpc>
            </a:pPr>
            <a:r>
              <a:rPr lang="en-US" sz="2499" b="1">
                <a:solidFill>
                  <a:srgbClr val="000000"/>
                </a:solidFill>
                <a:latin typeface="HK Grotesk Bold"/>
                <a:ea typeface="HK Grotesk Bold"/>
                <a:cs typeface="HK Grotesk Bold"/>
                <a:sym typeface="HK Grotesk Bold"/>
              </a:rPr>
              <a:t>Priority Patient Triage – Cluster 0 (Healthy Controls):</a:t>
            </a:r>
            <a:r>
              <a:rPr lang="en-US" sz="2499">
                <a:solidFill>
                  <a:srgbClr val="000000"/>
                </a:solidFill>
                <a:latin typeface="HK Grotesk"/>
                <a:ea typeface="HK Grotesk"/>
                <a:cs typeface="HK Grotesk"/>
                <a:sym typeface="HK Grotesk"/>
              </a:rPr>
              <a:t> Represents healthy individuals.</a:t>
            </a:r>
          </a:p>
        </p:txBody>
      </p:sp>
      <p:sp>
        <p:nvSpPr>
          <p:cNvPr id="42" name="Freeform 42"/>
          <p:cNvSpPr/>
          <p:nvPr/>
        </p:nvSpPr>
        <p:spPr>
          <a:xfrm>
            <a:off x="9386453" y="6058883"/>
            <a:ext cx="638328" cy="773731"/>
          </a:xfrm>
          <a:custGeom>
            <a:avLst/>
            <a:gdLst/>
            <a:ahLst/>
            <a:cxnLst/>
            <a:rect l="l" t="t" r="r" b="b"/>
            <a:pathLst>
              <a:path w="638328" h="773731">
                <a:moveTo>
                  <a:pt x="0" y="0"/>
                </a:moveTo>
                <a:lnTo>
                  <a:pt x="638328" y="0"/>
                </a:lnTo>
                <a:lnTo>
                  <a:pt x="638328" y="773731"/>
                </a:lnTo>
                <a:lnTo>
                  <a:pt x="0" y="77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3" name="TextBox 43"/>
          <p:cNvSpPr txBox="1"/>
          <p:nvPr/>
        </p:nvSpPr>
        <p:spPr>
          <a:xfrm>
            <a:off x="10217464" y="6178482"/>
            <a:ext cx="1560126"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Benefits</a:t>
            </a:r>
          </a:p>
        </p:txBody>
      </p:sp>
      <p:grpSp>
        <p:nvGrpSpPr>
          <p:cNvPr id="44" name="Group 44"/>
          <p:cNvGrpSpPr/>
          <p:nvPr/>
        </p:nvGrpSpPr>
        <p:grpSpPr>
          <a:xfrm>
            <a:off x="10024781" y="6871628"/>
            <a:ext cx="7115306" cy="645371"/>
            <a:chOff x="0" y="0"/>
            <a:chExt cx="1873990" cy="169974"/>
          </a:xfrm>
        </p:grpSpPr>
        <p:sp>
          <p:nvSpPr>
            <p:cNvPr id="45" name="Freeform 45"/>
            <p:cNvSpPr/>
            <p:nvPr/>
          </p:nvSpPr>
          <p:spPr>
            <a:xfrm>
              <a:off x="0" y="0"/>
              <a:ext cx="1873990" cy="169974"/>
            </a:xfrm>
            <a:custGeom>
              <a:avLst/>
              <a:gdLst/>
              <a:ahLst/>
              <a:cxnLst/>
              <a:rect l="l" t="t" r="r" b="b"/>
              <a:pathLst>
                <a:path w="1873990" h="169974">
                  <a:moveTo>
                    <a:pt x="0" y="0"/>
                  </a:moveTo>
                  <a:lnTo>
                    <a:pt x="1873990" y="0"/>
                  </a:lnTo>
                  <a:lnTo>
                    <a:pt x="1873990" y="169974"/>
                  </a:lnTo>
                  <a:lnTo>
                    <a:pt x="0" y="169974"/>
                  </a:lnTo>
                  <a:close/>
                </a:path>
              </a:pathLst>
            </a:custGeom>
            <a:solidFill>
              <a:srgbClr val="0048A8"/>
            </a:solidFill>
          </p:spPr>
          <p:txBody>
            <a:bodyPr/>
            <a:lstStyle/>
            <a:p>
              <a:endParaRPr lang="en-US"/>
            </a:p>
          </p:txBody>
        </p:sp>
        <p:sp>
          <p:nvSpPr>
            <p:cNvPr id="46" name="TextBox 46"/>
            <p:cNvSpPr txBox="1"/>
            <p:nvPr/>
          </p:nvSpPr>
          <p:spPr>
            <a:xfrm>
              <a:off x="0" y="0"/>
              <a:ext cx="1873990" cy="169974"/>
            </a:xfrm>
            <a:prstGeom prst="rect">
              <a:avLst/>
            </a:prstGeom>
          </p:spPr>
          <p:txBody>
            <a:bodyPr lIns="50800" tIns="50800" rIns="50800" bIns="50800" rtlCol="0" anchor="ctr"/>
            <a:lstStyle/>
            <a:p>
              <a:pPr algn="ctr">
                <a:lnSpc>
                  <a:spcPts val="2879"/>
                </a:lnSpc>
              </a:pPr>
              <a:endParaRPr/>
            </a:p>
          </p:txBody>
        </p:sp>
      </p:grpSp>
      <p:grpSp>
        <p:nvGrpSpPr>
          <p:cNvPr id="47" name="Group 47"/>
          <p:cNvGrpSpPr/>
          <p:nvPr/>
        </p:nvGrpSpPr>
        <p:grpSpPr>
          <a:xfrm>
            <a:off x="10024781" y="7890178"/>
            <a:ext cx="7115306" cy="645371"/>
            <a:chOff x="0" y="0"/>
            <a:chExt cx="1873990" cy="169974"/>
          </a:xfrm>
        </p:grpSpPr>
        <p:sp>
          <p:nvSpPr>
            <p:cNvPr id="48" name="Freeform 48"/>
            <p:cNvSpPr/>
            <p:nvPr/>
          </p:nvSpPr>
          <p:spPr>
            <a:xfrm>
              <a:off x="0" y="0"/>
              <a:ext cx="1873990" cy="169974"/>
            </a:xfrm>
            <a:custGeom>
              <a:avLst/>
              <a:gdLst/>
              <a:ahLst/>
              <a:cxnLst/>
              <a:rect l="l" t="t" r="r" b="b"/>
              <a:pathLst>
                <a:path w="1873990" h="169974">
                  <a:moveTo>
                    <a:pt x="0" y="0"/>
                  </a:moveTo>
                  <a:lnTo>
                    <a:pt x="1873990" y="0"/>
                  </a:lnTo>
                  <a:lnTo>
                    <a:pt x="1873990" y="169974"/>
                  </a:lnTo>
                  <a:lnTo>
                    <a:pt x="0" y="169974"/>
                  </a:lnTo>
                  <a:close/>
                </a:path>
              </a:pathLst>
            </a:custGeom>
            <a:solidFill>
              <a:srgbClr val="0048A8"/>
            </a:solidFill>
          </p:spPr>
          <p:txBody>
            <a:bodyPr/>
            <a:lstStyle/>
            <a:p>
              <a:endParaRPr lang="en-US"/>
            </a:p>
          </p:txBody>
        </p:sp>
        <p:sp>
          <p:nvSpPr>
            <p:cNvPr id="49" name="TextBox 49"/>
            <p:cNvSpPr txBox="1"/>
            <p:nvPr/>
          </p:nvSpPr>
          <p:spPr>
            <a:xfrm>
              <a:off x="0" y="0"/>
              <a:ext cx="1873990" cy="169974"/>
            </a:xfrm>
            <a:prstGeom prst="rect">
              <a:avLst/>
            </a:prstGeom>
          </p:spPr>
          <p:txBody>
            <a:bodyPr lIns="50800" tIns="50800" rIns="50800" bIns="50800" rtlCol="0" anchor="ctr"/>
            <a:lstStyle/>
            <a:p>
              <a:pPr algn="ctr">
                <a:lnSpc>
                  <a:spcPts val="2879"/>
                </a:lnSpc>
              </a:pPr>
              <a:endParaRPr/>
            </a:p>
          </p:txBody>
        </p:sp>
      </p:grpSp>
      <p:grpSp>
        <p:nvGrpSpPr>
          <p:cNvPr id="50" name="Group 50"/>
          <p:cNvGrpSpPr/>
          <p:nvPr/>
        </p:nvGrpSpPr>
        <p:grpSpPr>
          <a:xfrm>
            <a:off x="10024781" y="8907024"/>
            <a:ext cx="7115306" cy="1254088"/>
            <a:chOff x="0" y="0"/>
            <a:chExt cx="1873990" cy="330295"/>
          </a:xfrm>
        </p:grpSpPr>
        <p:sp>
          <p:nvSpPr>
            <p:cNvPr id="51" name="Freeform 51"/>
            <p:cNvSpPr/>
            <p:nvPr/>
          </p:nvSpPr>
          <p:spPr>
            <a:xfrm>
              <a:off x="0" y="0"/>
              <a:ext cx="1873990" cy="330295"/>
            </a:xfrm>
            <a:custGeom>
              <a:avLst/>
              <a:gdLst/>
              <a:ahLst/>
              <a:cxnLst/>
              <a:rect l="l" t="t" r="r" b="b"/>
              <a:pathLst>
                <a:path w="1873990" h="330295">
                  <a:moveTo>
                    <a:pt x="0" y="0"/>
                  </a:moveTo>
                  <a:lnTo>
                    <a:pt x="1873990" y="0"/>
                  </a:lnTo>
                  <a:lnTo>
                    <a:pt x="1873990" y="330295"/>
                  </a:lnTo>
                  <a:lnTo>
                    <a:pt x="0" y="330295"/>
                  </a:lnTo>
                  <a:close/>
                </a:path>
              </a:pathLst>
            </a:custGeom>
            <a:solidFill>
              <a:srgbClr val="0048A8"/>
            </a:solidFill>
          </p:spPr>
          <p:txBody>
            <a:bodyPr/>
            <a:lstStyle/>
            <a:p>
              <a:endParaRPr lang="en-US"/>
            </a:p>
          </p:txBody>
        </p:sp>
        <p:sp>
          <p:nvSpPr>
            <p:cNvPr id="52" name="TextBox 52"/>
            <p:cNvSpPr txBox="1"/>
            <p:nvPr/>
          </p:nvSpPr>
          <p:spPr>
            <a:xfrm>
              <a:off x="0" y="0"/>
              <a:ext cx="1873990" cy="330295"/>
            </a:xfrm>
            <a:prstGeom prst="rect">
              <a:avLst/>
            </a:prstGeom>
          </p:spPr>
          <p:txBody>
            <a:bodyPr lIns="50800" tIns="50800" rIns="50800" bIns="50800" rtlCol="0" anchor="ctr"/>
            <a:lstStyle/>
            <a:p>
              <a:pPr algn="ctr">
                <a:lnSpc>
                  <a:spcPts val="2879"/>
                </a:lnSpc>
              </a:pPr>
              <a:endParaRPr/>
            </a:p>
          </p:txBody>
        </p:sp>
      </p:grpSp>
      <p:sp>
        <p:nvSpPr>
          <p:cNvPr id="53" name="TextBox 53"/>
          <p:cNvSpPr txBox="1"/>
          <p:nvPr/>
        </p:nvSpPr>
        <p:spPr>
          <a:xfrm>
            <a:off x="10115043" y="6959382"/>
            <a:ext cx="3919026"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Evidence based clustering</a:t>
            </a:r>
          </a:p>
        </p:txBody>
      </p:sp>
      <p:sp>
        <p:nvSpPr>
          <p:cNvPr id="54" name="TextBox 54"/>
          <p:cNvSpPr txBox="1"/>
          <p:nvPr/>
        </p:nvSpPr>
        <p:spPr>
          <a:xfrm>
            <a:off x="10115043" y="7977932"/>
            <a:ext cx="6913431" cy="422238"/>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Scalable integration into hospital EHR systems</a:t>
            </a:r>
          </a:p>
        </p:txBody>
      </p:sp>
      <p:sp>
        <p:nvSpPr>
          <p:cNvPr id="55" name="TextBox 55"/>
          <p:cNvSpPr txBox="1"/>
          <p:nvPr/>
        </p:nvSpPr>
        <p:spPr>
          <a:xfrm>
            <a:off x="10139790" y="9080080"/>
            <a:ext cx="6913431" cy="860351"/>
          </a:xfrm>
          <a:prstGeom prst="rect">
            <a:avLst/>
          </a:prstGeom>
        </p:spPr>
        <p:txBody>
          <a:bodyPr lIns="0" tIns="0" rIns="0" bIns="0" rtlCol="0" anchor="t">
            <a:spAutoFit/>
          </a:bodyPr>
          <a:lstStyle/>
          <a:p>
            <a:pPr algn="l">
              <a:lnSpc>
                <a:spcPts val="3499"/>
              </a:lnSpc>
            </a:pPr>
            <a:r>
              <a:rPr lang="en-US" sz="2499">
                <a:solidFill>
                  <a:srgbClr val="FFFFFF"/>
                </a:solidFill>
                <a:latin typeface="HK Grotesk"/>
                <a:ea typeface="HK Grotesk"/>
                <a:cs typeface="HK Grotesk"/>
                <a:sym typeface="HK Grotesk"/>
              </a:rPr>
              <a:t>Clear and actionable clinical pathways can be established for each patient subgroup</a:t>
            </a:r>
          </a:p>
        </p:txBody>
      </p:sp>
      <p:sp>
        <p:nvSpPr>
          <p:cNvPr id="56" name="TextBox 56"/>
          <p:cNvSpPr txBox="1"/>
          <p:nvPr/>
        </p:nvSpPr>
        <p:spPr>
          <a:xfrm>
            <a:off x="10024781" y="3559519"/>
            <a:ext cx="7638485" cy="860351"/>
          </a:xfrm>
          <a:prstGeom prst="rect">
            <a:avLst/>
          </a:prstGeom>
        </p:spPr>
        <p:txBody>
          <a:bodyPr lIns="0" tIns="0" rIns="0" bIns="0" rtlCol="0" anchor="t">
            <a:spAutoFit/>
          </a:bodyPr>
          <a:lstStyle/>
          <a:p>
            <a:pPr algn="l">
              <a:lnSpc>
                <a:spcPts val="3499"/>
              </a:lnSpc>
            </a:pPr>
            <a:r>
              <a:rPr lang="en-US" sz="2499" b="1">
                <a:solidFill>
                  <a:srgbClr val="000000"/>
                </a:solidFill>
                <a:latin typeface="HK Grotesk Bold"/>
                <a:ea typeface="HK Grotesk Bold"/>
                <a:cs typeface="HK Grotesk Bold"/>
                <a:sym typeface="HK Grotesk Bold"/>
              </a:rPr>
              <a:t>Data: </a:t>
            </a:r>
            <a:r>
              <a:rPr lang="en-US" sz="2499">
                <a:solidFill>
                  <a:srgbClr val="000000"/>
                </a:solidFill>
                <a:latin typeface="HK Grotesk"/>
                <a:ea typeface="HK Grotesk"/>
                <a:cs typeface="HK Grotesk"/>
                <a:sym typeface="HK Grotesk"/>
              </a:rPr>
              <a:t>HGB = 15.2, Ferritin = 139.5 → normal blood levels.</a:t>
            </a:r>
          </a:p>
        </p:txBody>
      </p:sp>
      <p:sp>
        <p:nvSpPr>
          <p:cNvPr id="57" name="TextBox 57"/>
          <p:cNvSpPr txBox="1"/>
          <p:nvPr/>
        </p:nvSpPr>
        <p:spPr>
          <a:xfrm>
            <a:off x="10024781" y="4515120"/>
            <a:ext cx="7638485" cy="422238"/>
          </a:xfrm>
          <a:prstGeom prst="rect">
            <a:avLst/>
          </a:prstGeom>
        </p:spPr>
        <p:txBody>
          <a:bodyPr lIns="0" tIns="0" rIns="0" bIns="0" rtlCol="0" anchor="t">
            <a:spAutoFit/>
          </a:bodyPr>
          <a:lstStyle/>
          <a:p>
            <a:pPr algn="l">
              <a:lnSpc>
                <a:spcPts val="3499"/>
              </a:lnSpc>
            </a:pPr>
            <a:r>
              <a:rPr lang="en-US" sz="2499" b="1">
                <a:solidFill>
                  <a:srgbClr val="000000"/>
                </a:solidFill>
                <a:latin typeface="HK Grotesk Bold"/>
                <a:ea typeface="HK Grotesk Bold"/>
                <a:cs typeface="HK Grotesk Bold"/>
                <a:sym typeface="HK Grotesk Bold"/>
              </a:rPr>
              <a:t>Action: </a:t>
            </a:r>
            <a:r>
              <a:rPr lang="en-US" sz="2499">
                <a:solidFill>
                  <a:srgbClr val="000000"/>
                </a:solidFill>
                <a:latin typeface="HK Grotesk"/>
                <a:ea typeface="HK Grotesk"/>
                <a:cs typeface="HK Grotesk"/>
                <a:sym typeface="HK Grotesk"/>
              </a:rPr>
              <a:t>Exclude from routine anemia screening.</a:t>
            </a:r>
          </a:p>
        </p:txBody>
      </p:sp>
      <p:sp>
        <p:nvSpPr>
          <p:cNvPr id="58" name="TextBox 58"/>
          <p:cNvSpPr txBox="1"/>
          <p:nvPr/>
        </p:nvSpPr>
        <p:spPr>
          <a:xfrm>
            <a:off x="10024781" y="5032608"/>
            <a:ext cx="7638485" cy="860351"/>
          </a:xfrm>
          <a:prstGeom prst="rect">
            <a:avLst/>
          </a:prstGeom>
        </p:spPr>
        <p:txBody>
          <a:bodyPr lIns="0" tIns="0" rIns="0" bIns="0" rtlCol="0" anchor="t">
            <a:spAutoFit/>
          </a:bodyPr>
          <a:lstStyle/>
          <a:p>
            <a:pPr algn="l">
              <a:lnSpc>
                <a:spcPts val="3499"/>
              </a:lnSpc>
            </a:pPr>
            <a:r>
              <a:rPr lang="en-US" sz="2499" b="1">
                <a:solidFill>
                  <a:srgbClr val="000000"/>
                </a:solidFill>
                <a:latin typeface="HK Grotesk Bold"/>
                <a:ea typeface="HK Grotesk Bold"/>
                <a:cs typeface="HK Grotesk Bold"/>
                <a:sym typeface="HK Grotesk Bold"/>
              </a:rPr>
              <a:t>EHR Tag: </a:t>
            </a:r>
            <a:r>
              <a:rPr lang="en-US" sz="2499">
                <a:solidFill>
                  <a:srgbClr val="000000"/>
                </a:solidFill>
                <a:latin typeface="HK Grotesk"/>
                <a:ea typeface="HK Grotesk"/>
                <a:cs typeface="HK Grotesk"/>
                <a:sym typeface="HK Grotesk"/>
              </a:rPr>
              <a:t>Marked as “GREEN” to indicate no clinical risk or screening priority.</a:t>
            </a:r>
          </a:p>
        </p:txBody>
      </p:sp>
      <p:sp>
        <p:nvSpPr>
          <p:cNvPr id="59" name="TextBox 59"/>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4" name="TextBox 4"/>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7" name="TextBox 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txBody>
            <a:bodyPr/>
            <a:lstStyle/>
            <a:p>
              <a:endParaRPr lang="en-US"/>
            </a:p>
          </p:txBody>
        </p:sp>
        <p:sp>
          <p:nvSpPr>
            <p:cNvPr id="10" name="TextBox 1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txBody>
            <a:bodyPr/>
            <a:lstStyle/>
            <a:p>
              <a:endParaRPr lang="en-US"/>
            </a:p>
          </p:txBody>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728308" y="4632407"/>
            <a:ext cx="5556004" cy="538594"/>
            <a:chOff x="0" y="0"/>
            <a:chExt cx="1753411" cy="169974"/>
          </a:xfrm>
        </p:grpSpPr>
        <p:sp>
          <p:nvSpPr>
            <p:cNvPr id="15" name="Freeform 15"/>
            <p:cNvSpPr/>
            <p:nvPr/>
          </p:nvSpPr>
          <p:spPr>
            <a:xfrm>
              <a:off x="0" y="0"/>
              <a:ext cx="1753411" cy="169974"/>
            </a:xfrm>
            <a:custGeom>
              <a:avLst/>
              <a:gdLst/>
              <a:ahLst/>
              <a:cxnLst/>
              <a:rect l="l" t="t" r="r" b="b"/>
              <a:pathLst>
                <a:path w="1753411" h="169974">
                  <a:moveTo>
                    <a:pt x="0" y="0"/>
                  </a:moveTo>
                  <a:lnTo>
                    <a:pt x="1753411" y="0"/>
                  </a:lnTo>
                  <a:lnTo>
                    <a:pt x="1753411" y="169974"/>
                  </a:lnTo>
                  <a:lnTo>
                    <a:pt x="0" y="169974"/>
                  </a:lnTo>
                  <a:close/>
                </a:path>
              </a:pathLst>
            </a:custGeom>
            <a:solidFill>
              <a:srgbClr val="0048A8"/>
            </a:solidFill>
          </p:spPr>
          <p:txBody>
            <a:bodyPr/>
            <a:lstStyle/>
            <a:p>
              <a:endParaRPr lang="en-US"/>
            </a:p>
          </p:txBody>
        </p:sp>
        <p:sp>
          <p:nvSpPr>
            <p:cNvPr id="16" name="TextBox 16"/>
            <p:cNvSpPr txBox="1"/>
            <p:nvPr/>
          </p:nvSpPr>
          <p:spPr>
            <a:xfrm>
              <a:off x="0" y="0"/>
              <a:ext cx="1753411" cy="169974"/>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728308" y="5482439"/>
            <a:ext cx="5556004" cy="538594"/>
            <a:chOff x="0" y="0"/>
            <a:chExt cx="1753411" cy="169974"/>
          </a:xfrm>
        </p:grpSpPr>
        <p:sp>
          <p:nvSpPr>
            <p:cNvPr id="18" name="Freeform 18"/>
            <p:cNvSpPr/>
            <p:nvPr/>
          </p:nvSpPr>
          <p:spPr>
            <a:xfrm>
              <a:off x="0" y="0"/>
              <a:ext cx="1753411" cy="169974"/>
            </a:xfrm>
            <a:custGeom>
              <a:avLst/>
              <a:gdLst/>
              <a:ahLst/>
              <a:cxnLst/>
              <a:rect l="l" t="t" r="r" b="b"/>
              <a:pathLst>
                <a:path w="1753411" h="169974">
                  <a:moveTo>
                    <a:pt x="0" y="0"/>
                  </a:moveTo>
                  <a:lnTo>
                    <a:pt x="1753411" y="0"/>
                  </a:lnTo>
                  <a:lnTo>
                    <a:pt x="1753411" y="169974"/>
                  </a:lnTo>
                  <a:lnTo>
                    <a:pt x="0" y="169974"/>
                  </a:lnTo>
                  <a:close/>
                </a:path>
              </a:pathLst>
            </a:custGeom>
            <a:solidFill>
              <a:srgbClr val="0048A8"/>
            </a:solidFill>
          </p:spPr>
          <p:txBody>
            <a:bodyPr/>
            <a:lstStyle/>
            <a:p>
              <a:endParaRPr lang="en-US"/>
            </a:p>
          </p:txBody>
        </p:sp>
        <p:sp>
          <p:nvSpPr>
            <p:cNvPr id="19" name="TextBox 19"/>
            <p:cNvSpPr txBox="1"/>
            <p:nvPr/>
          </p:nvSpPr>
          <p:spPr>
            <a:xfrm>
              <a:off x="0" y="0"/>
              <a:ext cx="1753411" cy="169974"/>
            </a:xfrm>
            <a:prstGeom prst="rect">
              <a:avLst/>
            </a:prstGeom>
          </p:spPr>
          <p:txBody>
            <a:bodyPr lIns="50800" tIns="50800" rIns="50800" bIns="50800" rtlCol="0" anchor="ctr"/>
            <a:lstStyle/>
            <a:p>
              <a:pPr algn="ctr">
                <a:lnSpc>
                  <a:spcPts val="2879"/>
                </a:lnSpc>
              </a:pPr>
              <a:endParaRPr/>
            </a:p>
          </p:txBody>
        </p:sp>
      </p:grpSp>
      <p:grpSp>
        <p:nvGrpSpPr>
          <p:cNvPr id="20" name="Group 20"/>
          <p:cNvGrpSpPr/>
          <p:nvPr/>
        </p:nvGrpSpPr>
        <p:grpSpPr>
          <a:xfrm>
            <a:off x="728308" y="6331047"/>
            <a:ext cx="5556004" cy="538594"/>
            <a:chOff x="0" y="0"/>
            <a:chExt cx="1753411" cy="169974"/>
          </a:xfrm>
        </p:grpSpPr>
        <p:sp>
          <p:nvSpPr>
            <p:cNvPr id="21" name="Freeform 21"/>
            <p:cNvSpPr/>
            <p:nvPr/>
          </p:nvSpPr>
          <p:spPr>
            <a:xfrm>
              <a:off x="0" y="0"/>
              <a:ext cx="1753411" cy="169974"/>
            </a:xfrm>
            <a:custGeom>
              <a:avLst/>
              <a:gdLst/>
              <a:ahLst/>
              <a:cxnLst/>
              <a:rect l="l" t="t" r="r" b="b"/>
              <a:pathLst>
                <a:path w="1753411" h="169974">
                  <a:moveTo>
                    <a:pt x="0" y="0"/>
                  </a:moveTo>
                  <a:lnTo>
                    <a:pt x="1753411" y="0"/>
                  </a:lnTo>
                  <a:lnTo>
                    <a:pt x="1753411" y="169974"/>
                  </a:lnTo>
                  <a:lnTo>
                    <a:pt x="0" y="169974"/>
                  </a:lnTo>
                  <a:close/>
                </a:path>
              </a:pathLst>
            </a:custGeom>
            <a:solidFill>
              <a:srgbClr val="0048A8"/>
            </a:solidFill>
          </p:spPr>
          <p:txBody>
            <a:bodyPr/>
            <a:lstStyle/>
            <a:p>
              <a:endParaRPr lang="en-US"/>
            </a:p>
          </p:txBody>
        </p:sp>
        <p:sp>
          <p:nvSpPr>
            <p:cNvPr id="22" name="TextBox 22"/>
            <p:cNvSpPr txBox="1"/>
            <p:nvPr/>
          </p:nvSpPr>
          <p:spPr>
            <a:xfrm>
              <a:off x="0" y="0"/>
              <a:ext cx="1753411" cy="169974"/>
            </a:xfrm>
            <a:prstGeom prst="rect">
              <a:avLst/>
            </a:prstGeom>
          </p:spPr>
          <p:txBody>
            <a:bodyPr lIns="50800" tIns="50800" rIns="50800" bIns="50800" rtlCol="0" anchor="ctr"/>
            <a:lstStyle/>
            <a:p>
              <a:pPr algn="ctr">
                <a:lnSpc>
                  <a:spcPts val="2879"/>
                </a:lnSpc>
              </a:pPr>
              <a:endParaRPr/>
            </a:p>
          </p:txBody>
        </p:sp>
      </p:grpSp>
      <p:sp>
        <p:nvSpPr>
          <p:cNvPr id="23" name="Freeform 23"/>
          <p:cNvSpPr/>
          <p:nvPr/>
        </p:nvSpPr>
        <p:spPr>
          <a:xfrm>
            <a:off x="233579" y="2937642"/>
            <a:ext cx="351131" cy="425614"/>
          </a:xfrm>
          <a:custGeom>
            <a:avLst/>
            <a:gdLst/>
            <a:ahLst/>
            <a:cxnLst/>
            <a:rect l="l" t="t" r="r" b="b"/>
            <a:pathLst>
              <a:path w="351131" h="425614">
                <a:moveTo>
                  <a:pt x="0" y="0"/>
                </a:moveTo>
                <a:lnTo>
                  <a:pt x="351131" y="0"/>
                </a:lnTo>
                <a:lnTo>
                  <a:pt x="351131" y="425613"/>
                </a:lnTo>
                <a:lnTo>
                  <a:pt x="0" y="4256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TextBox 24"/>
          <p:cNvSpPr txBox="1"/>
          <p:nvPr/>
        </p:nvSpPr>
        <p:spPr>
          <a:xfrm>
            <a:off x="2626477" y="337224"/>
            <a:ext cx="13035046" cy="1104900"/>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Hierarchical Clustering Analysis</a:t>
            </a:r>
          </a:p>
        </p:txBody>
      </p:sp>
      <p:sp>
        <p:nvSpPr>
          <p:cNvPr id="25" name="TextBox 25"/>
          <p:cNvSpPr txBox="1"/>
          <p:nvPr/>
        </p:nvSpPr>
        <p:spPr>
          <a:xfrm>
            <a:off x="803637" y="4697763"/>
            <a:ext cx="3239645" cy="360258"/>
          </a:xfrm>
          <a:prstGeom prst="rect">
            <a:avLst/>
          </a:prstGeom>
        </p:spPr>
        <p:txBody>
          <a:bodyPr lIns="0" tIns="0" rIns="0" bIns="0" rtlCol="0" anchor="t">
            <a:spAutoFit/>
          </a:bodyPr>
          <a:lstStyle/>
          <a:p>
            <a:pPr algn="l">
              <a:lnSpc>
                <a:spcPts val="2920"/>
              </a:lnSpc>
            </a:pPr>
            <a:r>
              <a:rPr lang="en-US" sz="2086">
                <a:solidFill>
                  <a:srgbClr val="FFFFFF"/>
                </a:solidFill>
                <a:latin typeface="HK Grotesk"/>
                <a:ea typeface="HK Grotesk"/>
                <a:cs typeface="HK Grotesk"/>
                <a:sym typeface="HK Grotesk"/>
              </a:rPr>
              <a:t>Lock the patient file in RED</a:t>
            </a:r>
          </a:p>
        </p:txBody>
      </p:sp>
      <p:sp>
        <p:nvSpPr>
          <p:cNvPr id="26" name="TextBox 26"/>
          <p:cNvSpPr txBox="1"/>
          <p:nvPr/>
        </p:nvSpPr>
        <p:spPr>
          <a:xfrm>
            <a:off x="803637" y="5547794"/>
            <a:ext cx="5284266" cy="360258"/>
          </a:xfrm>
          <a:prstGeom prst="rect">
            <a:avLst/>
          </a:prstGeom>
        </p:spPr>
        <p:txBody>
          <a:bodyPr lIns="0" tIns="0" rIns="0" bIns="0" rtlCol="0" anchor="t">
            <a:spAutoFit/>
          </a:bodyPr>
          <a:lstStyle/>
          <a:p>
            <a:pPr algn="l">
              <a:lnSpc>
                <a:spcPts val="2920"/>
              </a:lnSpc>
            </a:pPr>
            <a:r>
              <a:rPr lang="en-US" sz="2086">
                <a:solidFill>
                  <a:srgbClr val="FFFFFF"/>
                </a:solidFill>
                <a:latin typeface="HK Grotesk"/>
                <a:ea typeface="HK Grotesk"/>
                <a:cs typeface="HK Grotesk"/>
                <a:sym typeface="HK Grotesk"/>
              </a:rPr>
              <a:t>Send SMS alert to the hematology team</a:t>
            </a:r>
          </a:p>
        </p:txBody>
      </p:sp>
      <p:sp>
        <p:nvSpPr>
          <p:cNvPr id="27" name="TextBox 27"/>
          <p:cNvSpPr txBox="1"/>
          <p:nvPr/>
        </p:nvSpPr>
        <p:spPr>
          <a:xfrm>
            <a:off x="803637" y="6396403"/>
            <a:ext cx="5284266" cy="360258"/>
          </a:xfrm>
          <a:prstGeom prst="rect">
            <a:avLst/>
          </a:prstGeom>
        </p:spPr>
        <p:txBody>
          <a:bodyPr lIns="0" tIns="0" rIns="0" bIns="0" rtlCol="0" anchor="t">
            <a:spAutoFit/>
          </a:bodyPr>
          <a:lstStyle/>
          <a:p>
            <a:pPr algn="l">
              <a:lnSpc>
                <a:spcPts val="2920"/>
              </a:lnSpc>
            </a:pPr>
            <a:r>
              <a:rPr lang="en-US" sz="2086">
                <a:solidFill>
                  <a:srgbClr val="FFFFFF"/>
                </a:solidFill>
                <a:latin typeface="HK Grotesk"/>
                <a:ea typeface="HK Grotesk"/>
                <a:cs typeface="HK Grotesk"/>
                <a:sym typeface="HK Grotesk"/>
              </a:rPr>
              <a:t>Prioritize appointment scheduling</a:t>
            </a:r>
          </a:p>
        </p:txBody>
      </p:sp>
      <p:sp>
        <p:nvSpPr>
          <p:cNvPr id="28" name="TextBox 28"/>
          <p:cNvSpPr txBox="1"/>
          <p:nvPr/>
        </p:nvSpPr>
        <p:spPr>
          <a:xfrm>
            <a:off x="728308" y="2793687"/>
            <a:ext cx="5741519" cy="1091512"/>
          </a:xfrm>
          <a:prstGeom prst="rect">
            <a:avLst/>
          </a:prstGeom>
        </p:spPr>
        <p:txBody>
          <a:bodyPr lIns="0" tIns="0" rIns="0" bIns="0" rtlCol="0" anchor="t">
            <a:spAutoFit/>
          </a:bodyPr>
          <a:lstStyle/>
          <a:p>
            <a:pPr algn="l">
              <a:lnSpc>
                <a:spcPts val="2920"/>
              </a:lnSpc>
            </a:pPr>
            <a:r>
              <a:rPr lang="en-US" sz="2086">
                <a:solidFill>
                  <a:srgbClr val="000000"/>
                </a:solidFill>
                <a:latin typeface="HK Grotesk"/>
                <a:ea typeface="HK Grotesk"/>
                <a:cs typeface="HK Grotesk"/>
                <a:sym typeface="HK Grotesk"/>
              </a:rPr>
              <a:t>Build an automatic warning system to reduce time doctors spend searching for high-risk patients by identifying and prioritizing critical cases</a:t>
            </a:r>
          </a:p>
        </p:txBody>
      </p:sp>
      <p:sp>
        <p:nvSpPr>
          <p:cNvPr id="29" name="TextBox 29"/>
          <p:cNvSpPr txBox="1"/>
          <p:nvPr/>
        </p:nvSpPr>
        <p:spPr>
          <a:xfrm>
            <a:off x="793823" y="1971883"/>
            <a:ext cx="5259826"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Smart Patient Sorting System</a:t>
            </a:r>
          </a:p>
        </p:txBody>
      </p:sp>
      <p:sp>
        <p:nvSpPr>
          <p:cNvPr id="30" name="TextBox 30"/>
          <p:cNvSpPr txBox="1"/>
          <p:nvPr/>
        </p:nvSpPr>
        <p:spPr>
          <a:xfrm>
            <a:off x="10139790" y="1971883"/>
            <a:ext cx="4727762" cy="523838"/>
          </a:xfrm>
          <a:prstGeom prst="rect">
            <a:avLst/>
          </a:prstGeom>
        </p:spPr>
        <p:txBody>
          <a:bodyPr lIns="0" tIns="0" rIns="0" bIns="0" rtlCol="0" anchor="t">
            <a:spAutoFit/>
          </a:bodyPr>
          <a:lstStyle/>
          <a:p>
            <a:pPr algn="ctr">
              <a:lnSpc>
                <a:spcPts val="4200"/>
              </a:lnSpc>
            </a:pPr>
            <a:r>
              <a:rPr lang="en-US" sz="3000" b="1">
                <a:solidFill>
                  <a:srgbClr val="000000"/>
                </a:solidFill>
                <a:latin typeface="HK Grotesk Bold"/>
                <a:ea typeface="HK Grotesk Bold"/>
                <a:cs typeface="HK Grotesk Bold"/>
                <a:sym typeface="HK Grotesk Bold"/>
              </a:rPr>
              <a:t>Smarter Hospital Spending</a:t>
            </a:r>
          </a:p>
        </p:txBody>
      </p:sp>
      <p:sp>
        <p:nvSpPr>
          <p:cNvPr id="31" name="Freeform 31"/>
          <p:cNvSpPr/>
          <p:nvPr/>
        </p:nvSpPr>
        <p:spPr>
          <a:xfrm>
            <a:off x="89980" y="1880274"/>
            <a:ext cx="638328" cy="773731"/>
          </a:xfrm>
          <a:custGeom>
            <a:avLst/>
            <a:gdLst/>
            <a:ahLst/>
            <a:cxnLst/>
            <a:rect l="l" t="t" r="r" b="b"/>
            <a:pathLst>
              <a:path w="638328" h="773731">
                <a:moveTo>
                  <a:pt x="0" y="0"/>
                </a:moveTo>
                <a:lnTo>
                  <a:pt x="638328" y="0"/>
                </a:lnTo>
                <a:lnTo>
                  <a:pt x="638328" y="773731"/>
                </a:lnTo>
                <a:lnTo>
                  <a:pt x="0" y="77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Freeform 32"/>
          <p:cNvSpPr/>
          <p:nvPr/>
        </p:nvSpPr>
        <p:spPr>
          <a:xfrm>
            <a:off x="9386453" y="1880274"/>
            <a:ext cx="638328" cy="773731"/>
          </a:xfrm>
          <a:custGeom>
            <a:avLst/>
            <a:gdLst/>
            <a:ahLst/>
            <a:cxnLst/>
            <a:rect l="l" t="t" r="r" b="b"/>
            <a:pathLst>
              <a:path w="638328" h="773731">
                <a:moveTo>
                  <a:pt x="0" y="0"/>
                </a:moveTo>
                <a:lnTo>
                  <a:pt x="638328" y="0"/>
                </a:lnTo>
                <a:lnTo>
                  <a:pt x="638328" y="773731"/>
                </a:lnTo>
                <a:lnTo>
                  <a:pt x="0" y="77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3" name="TextBox 33"/>
          <p:cNvSpPr txBox="1"/>
          <p:nvPr/>
        </p:nvSpPr>
        <p:spPr>
          <a:xfrm>
            <a:off x="728308" y="4028074"/>
            <a:ext cx="3642378" cy="360258"/>
          </a:xfrm>
          <a:prstGeom prst="rect">
            <a:avLst/>
          </a:prstGeom>
        </p:spPr>
        <p:txBody>
          <a:bodyPr lIns="0" tIns="0" rIns="0" bIns="0" rtlCol="0" anchor="t">
            <a:spAutoFit/>
          </a:bodyPr>
          <a:lstStyle/>
          <a:p>
            <a:pPr marL="450448" lvl="1" indent="-225224" algn="l">
              <a:lnSpc>
                <a:spcPts val="2920"/>
              </a:lnSpc>
              <a:buFont typeface="Arial"/>
              <a:buChar char="•"/>
            </a:pPr>
            <a:r>
              <a:rPr lang="en-US" sz="2086">
                <a:solidFill>
                  <a:srgbClr val="000000"/>
                </a:solidFill>
                <a:latin typeface="HK Grotesk"/>
                <a:ea typeface="HK Grotesk"/>
                <a:cs typeface="HK Grotesk"/>
                <a:sym typeface="HK Grotesk"/>
              </a:rPr>
              <a:t>Urgent Cases (Cluster 2&amp;3)</a:t>
            </a:r>
          </a:p>
        </p:txBody>
      </p:sp>
      <p:sp>
        <p:nvSpPr>
          <p:cNvPr id="34" name="TextBox 34"/>
          <p:cNvSpPr txBox="1"/>
          <p:nvPr/>
        </p:nvSpPr>
        <p:spPr>
          <a:xfrm>
            <a:off x="728308" y="7132031"/>
            <a:ext cx="3642378" cy="360258"/>
          </a:xfrm>
          <a:prstGeom prst="rect">
            <a:avLst/>
          </a:prstGeom>
        </p:spPr>
        <p:txBody>
          <a:bodyPr lIns="0" tIns="0" rIns="0" bIns="0" rtlCol="0" anchor="t">
            <a:spAutoFit/>
          </a:bodyPr>
          <a:lstStyle/>
          <a:p>
            <a:pPr marL="450448" lvl="1" indent="-225224" algn="l">
              <a:lnSpc>
                <a:spcPts val="2920"/>
              </a:lnSpc>
              <a:buFont typeface="Arial"/>
              <a:buChar char="•"/>
            </a:pPr>
            <a:r>
              <a:rPr lang="en-US" sz="2086">
                <a:solidFill>
                  <a:srgbClr val="000000"/>
                </a:solidFill>
                <a:latin typeface="HK Grotesk"/>
                <a:ea typeface="HK Grotesk"/>
                <a:cs typeface="HK Grotesk"/>
                <a:sym typeface="HK Grotesk"/>
              </a:rPr>
              <a:t>Iron Deficiency (Cluster 1)</a:t>
            </a:r>
          </a:p>
        </p:txBody>
      </p:sp>
      <p:grpSp>
        <p:nvGrpSpPr>
          <p:cNvPr id="35" name="Group 35"/>
          <p:cNvGrpSpPr/>
          <p:nvPr/>
        </p:nvGrpSpPr>
        <p:grpSpPr>
          <a:xfrm>
            <a:off x="728308" y="7806614"/>
            <a:ext cx="5556004" cy="538594"/>
            <a:chOff x="0" y="0"/>
            <a:chExt cx="1753411" cy="169974"/>
          </a:xfrm>
        </p:grpSpPr>
        <p:sp>
          <p:nvSpPr>
            <p:cNvPr id="36" name="Freeform 36"/>
            <p:cNvSpPr/>
            <p:nvPr/>
          </p:nvSpPr>
          <p:spPr>
            <a:xfrm>
              <a:off x="0" y="0"/>
              <a:ext cx="1753411" cy="169974"/>
            </a:xfrm>
            <a:custGeom>
              <a:avLst/>
              <a:gdLst/>
              <a:ahLst/>
              <a:cxnLst/>
              <a:rect l="l" t="t" r="r" b="b"/>
              <a:pathLst>
                <a:path w="1753411" h="169974">
                  <a:moveTo>
                    <a:pt x="0" y="0"/>
                  </a:moveTo>
                  <a:lnTo>
                    <a:pt x="1753411" y="0"/>
                  </a:lnTo>
                  <a:lnTo>
                    <a:pt x="1753411" y="169974"/>
                  </a:lnTo>
                  <a:lnTo>
                    <a:pt x="0" y="169974"/>
                  </a:lnTo>
                  <a:close/>
                </a:path>
              </a:pathLst>
            </a:custGeom>
            <a:solidFill>
              <a:srgbClr val="0048A8"/>
            </a:solidFill>
          </p:spPr>
          <p:txBody>
            <a:bodyPr/>
            <a:lstStyle/>
            <a:p>
              <a:endParaRPr lang="en-US"/>
            </a:p>
          </p:txBody>
        </p:sp>
        <p:sp>
          <p:nvSpPr>
            <p:cNvPr id="37" name="TextBox 37"/>
            <p:cNvSpPr txBox="1"/>
            <p:nvPr/>
          </p:nvSpPr>
          <p:spPr>
            <a:xfrm>
              <a:off x="0" y="0"/>
              <a:ext cx="1753411" cy="169974"/>
            </a:xfrm>
            <a:prstGeom prst="rect">
              <a:avLst/>
            </a:prstGeom>
          </p:spPr>
          <p:txBody>
            <a:bodyPr lIns="50800" tIns="50800" rIns="50800" bIns="50800" rtlCol="0" anchor="ctr"/>
            <a:lstStyle/>
            <a:p>
              <a:pPr algn="ctr">
                <a:lnSpc>
                  <a:spcPts val="2879"/>
                </a:lnSpc>
              </a:pPr>
              <a:endParaRPr/>
            </a:p>
          </p:txBody>
        </p:sp>
      </p:grpSp>
      <p:grpSp>
        <p:nvGrpSpPr>
          <p:cNvPr id="38" name="Group 38"/>
          <p:cNvGrpSpPr/>
          <p:nvPr/>
        </p:nvGrpSpPr>
        <p:grpSpPr>
          <a:xfrm>
            <a:off x="728308" y="8656645"/>
            <a:ext cx="5556004" cy="538594"/>
            <a:chOff x="0" y="0"/>
            <a:chExt cx="1753411" cy="169974"/>
          </a:xfrm>
        </p:grpSpPr>
        <p:sp>
          <p:nvSpPr>
            <p:cNvPr id="39" name="Freeform 39"/>
            <p:cNvSpPr/>
            <p:nvPr/>
          </p:nvSpPr>
          <p:spPr>
            <a:xfrm>
              <a:off x="0" y="0"/>
              <a:ext cx="1753411" cy="169974"/>
            </a:xfrm>
            <a:custGeom>
              <a:avLst/>
              <a:gdLst/>
              <a:ahLst/>
              <a:cxnLst/>
              <a:rect l="l" t="t" r="r" b="b"/>
              <a:pathLst>
                <a:path w="1753411" h="169974">
                  <a:moveTo>
                    <a:pt x="0" y="0"/>
                  </a:moveTo>
                  <a:lnTo>
                    <a:pt x="1753411" y="0"/>
                  </a:lnTo>
                  <a:lnTo>
                    <a:pt x="1753411" y="169974"/>
                  </a:lnTo>
                  <a:lnTo>
                    <a:pt x="0" y="169974"/>
                  </a:lnTo>
                  <a:close/>
                </a:path>
              </a:pathLst>
            </a:custGeom>
            <a:solidFill>
              <a:srgbClr val="0048A8"/>
            </a:solidFill>
          </p:spPr>
          <p:txBody>
            <a:bodyPr/>
            <a:lstStyle/>
            <a:p>
              <a:endParaRPr lang="en-US"/>
            </a:p>
          </p:txBody>
        </p:sp>
        <p:sp>
          <p:nvSpPr>
            <p:cNvPr id="40" name="TextBox 40"/>
            <p:cNvSpPr txBox="1"/>
            <p:nvPr/>
          </p:nvSpPr>
          <p:spPr>
            <a:xfrm>
              <a:off x="0" y="0"/>
              <a:ext cx="1753411" cy="169974"/>
            </a:xfrm>
            <a:prstGeom prst="rect">
              <a:avLst/>
            </a:prstGeom>
          </p:spPr>
          <p:txBody>
            <a:bodyPr lIns="50800" tIns="50800" rIns="50800" bIns="50800" rtlCol="0" anchor="ctr"/>
            <a:lstStyle/>
            <a:p>
              <a:pPr algn="ctr">
                <a:lnSpc>
                  <a:spcPts val="2879"/>
                </a:lnSpc>
              </a:pPr>
              <a:endParaRPr/>
            </a:p>
          </p:txBody>
        </p:sp>
      </p:grpSp>
      <p:grpSp>
        <p:nvGrpSpPr>
          <p:cNvPr id="41" name="Group 41"/>
          <p:cNvGrpSpPr/>
          <p:nvPr/>
        </p:nvGrpSpPr>
        <p:grpSpPr>
          <a:xfrm>
            <a:off x="728308" y="9505254"/>
            <a:ext cx="5556004" cy="538594"/>
            <a:chOff x="0" y="0"/>
            <a:chExt cx="1753411" cy="169974"/>
          </a:xfrm>
        </p:grpSpPr>
        <p:sp>
          <p:nvSpPr>
            <p:cNvPr id="42" name="Freeform 42"/>
            <p:cNvSpPr/>
            <p:nvPr/>
          </p:nvSpPr>
          <p:spPr>
            <a:xfrm>
              <a:off x="0" y="0"/>
              <a:ext cx="1753411" cy="169974"/>
            </a:xfrm>
            <a:custGeom>
              <a:avLst/>
              <a:gdLst/>
              <a:ahLst/>
              <a:cxnLst/>
              <a:rect l="l" t="t" r="r" b="b"/>
              <a:pathLst>
                <a:path w="1753411" h="169974">
                  <a:moveTo>
                    <a:pt x="0" y="0"/>
                  </a:moveTo>
                  <a:lnTo>
                    <a:pt x="1753411" y="0"/>
                  </a:lnTo>
                  <a:lnTo>
                    <a:pt x="1753411" y="169974"/>
                  </a:lnTo>
                  <a:lnTo>
                    <a:pt x="0" y="169974"/>
                  </a:lnTo>
                  <a:close/>
                </a:path>
              </a:pathLst>
            </a:custGeom>
            <a:solidFill>
              <a:srgbClr val="0048A8"/>
            </a:solidFill>
          </p:spPr>
          <p:txBody>
            <a:bodyPr/>
            <a:lstStyle/>
            <a:p>
              <a:endParaRPr lang="en-US"/>
            </a:p>
          </p:txBody>
        </p:sp>
        <p:sp>
          <p:nvSpPr>
            <p:cNvPr id="43" name="TextBox 43"/>
            <p:cNvSpPr txBox="1"/>
            <p:nvPr/>
          </p:nvSpPr>
          <p:spPr>
            <a:xfrm>
              <a:off x="0" y="0"/>
              <a:ext cx="1753411" cy="169974"/>
            </a:xfrm>
            <a:prstGeom prst="rect">
              <a:avLst/>
            </a:prstGeom>
          </p:spPr>
          <p:txBody>
            <a:bodyPr lIns="50800" tIns="50800" rIns="50800" bIns="50800" rtlCol="0" anchor="ctr"/>
            <a:lstStyle/>
            <a:p>
              <a:pPr algn="ctr">
                <a:lnSpc>
                  <a:spcPts val="2879"/>
                </a:lnSpc>
              </a:pPr>
              <a:endParaRPr/>
            </a:p>
          </p:txBody>
        </p:sp>
      </p:grpSp>
      <p:sp>
        <p:nvSpPr>
          <p:cNvPr id="44" name="TextBox 44"/>
          <p:cNvSpPr txBox="1"/>
          <p:nvPr/>
        </p:nvSpPr>
        <p:spPr>
          <a:xfrm>
            <a:off x="803637" y="7871970"/>
            <a:ext cx="4922451" cy="360258"/>
          </a:xfrm>
          <a:prstGeom prst="rect">
            <a:avLst/>
          </a:prstGeom>
        </p:spPr>
        <p:txBody>
          <a:bodyPr lIns="0" tIns="0" rIns="0" bIns="0" rtlCol="0" anchor="t">
            <a:spAutoFit/>
          </a:bodyPr>
          <a:lstStyle/>
          <a:p>
            <a:pPr algn="l">
              <a:lnSpc>
                <a:spcPts val="2920"/>
              </a:lnSpc>
            </a:pPr>
            <a:r>
              <a:rPr lang="en-US" sz="2086">
                <a:solidFill>
                  <a:srgbClr val="FFFFFF"/>
                </a:solidFill>
                <a:latin typeface="HK Grotesk"/>
                <a:ea typeface="HK Grotesk"/>
                <a:cs typeface="HK Grotesk"/>
                <a:sym typeface="HK Grotesk"/>
              </a:rPr>
              <a:t>Tag file for "Iron Protocol"</a:t>
            </a:r>
          </a:p>
        </p:txBody>
      </p:sp>
      <p:sp>
        <p:nvSpPr>
          <p:cNvPr id="45" name="TextBox 45"/>
          <p:cNvSpPr txBox="1"/>
          <p:nvPr/>
        </p:nvSpPr>
        <p:spPr>
          <a:xfrm>
            <a:off x="803637" y="8722001"/>
            <a:ext cx="5284266" cy="360258"/>
          </a:xfrm>
          <a:prstGeom prst="rect">
            <a:avLst/>
          </a:prstGeom>
        </p:spPr>
        <p:txBody>
          <a:bodyPr lIns="0" tIns="0" rIns="0" bIns="0" rtlCol="0" anchor="t">
            <a:spAutoFit/>
          </a:bodyPr>
          <a:lstStyle/>
          <a:p>
            <a:pPr algn="l">
              <a:lnSpc>
                <a:spcPts val="2920"/>
              </a:lnSpc>
            </a:pPr>
            <a:r>
              <a:rPr lang="en-US" sz="2086">
                <a:solidFill>
                  <a:srgbClr val="FFFFFF"/>
                </a:solidFill>
                <a:latin typeface="HK Grotesk"/>
                <a:ea typeface="HK Grotesk"/>
                <a:cs typeface="HK Grotesk"/>
                <a:sym typeface="HK Grotesk"/>
              </a:rPr>
              <a:t>Auto-order iron level tests every 3 months</a:t>
            </a:r>
          </a:p>
        </p:txBody>
      </p:sp>
      <p:sp>
        <p:nvSpPr>
          <p:cNvPr id="46" name="TextBox 46"/>
          <p:cNvSpPr txBox="1"/>
          <p:nvPr/>
        </p:nvSpPr>
        <p:spPr>
          <a:xfrm>
            <a:off x="803637" y="9570609"/>
            <a:ext cx="5284266" cy="360258"/>
          </a:xfrm>
          <a:prstGeom prst="rect">
            <a:avLst/>
          </a:prstGeom>
        </p:spPr>
        <p:txBody>
          <a:bodyPr lIns="0" tIns="0" rIns="0" bIns="0" rtlCol="0" anchor="t">
            <a:spAutoFit/>
          </a:bodyPr>
          <a:lstStyle/>
          <a:p>
            <a:pPr algn="l">
              <a:lnSpc>
                <a:spcPts val="2920"/>
              </a:lnSpc>
            </a:pPr>
            <a:r>
              <a:rPr lang="en-US" sz="2086">
                <a:solidFill>
                  <a:srgbClr val="FFFFFF"/>
                </a:solidFill>
                <a:latin typeface="HK Grotesk"/>
                <a:ea typeface="HK Grotesk"/>
                <a:cs typeface="HK Grotesk"/>
                <a:sym typeface="HK Grotesk"/>
              </a:rPr>
              <a:t>Refer to nutritionist</a:t>
            </a:r>
          </a:p>
        </p:txBody>
      </p:sp>
      <p:sp>
        <p:nvSpPr>
          <p:cNvPr id="47" name="Freeform 47"/>
          <p:cNvSpPr/>
          <p:nvPr/>
        </p:nvSpPr>
        <p:spPr>
          <a:xfrm>
            <a:off x="9530051" y="2937642"/>
            <a:ext cx="351131" cy="425614"/>
          </a:xfrm>
          <a:custGeom>
            <a:avLst/>
            <a:gdLst/>
            <a:ahLst/>
            <a:cxnLst/>
            <a:rect l="l" t="t" r="r" b="b"/>
            <a:pathLst>
              <a:path w="351131" h="425614">
                <a:moveTo>
                  <a:pt x="0" y="0"/>
                </a:moveTo>
                <a:lnTo>
                  <a:pt x="351131" y="0"/>
                </a:lnTo>
                <a:lnTo>
                  <a:pt x="351131" y="425613"/>
                </a:lnTo>
                <a:lnTo>
                  <a:pt x="0" y="4256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8" name="TextBox 48"/>
          <p:cNvSpPr txBox="1"/>
          <p:nvPr/>
        </p:nvSpPr>
        <p:spPr>
          <a:xfrm>
            <a:off x="10139790" y="2880492"/>
            <a:ext cx="4034842" cy="481256"/>
          </a:xfrm>
          <a:prstGeom prst="rect">
            <a:avLst/>
          </a:prstGeom>
        </p:spPr>
        <p:txBody>
          <a:bodyPr lIns="0" tIns="0" rIns="0" bIns="0" rtlCol="0" anchor="t">
            <a:spAutoFit/>
          </a:bodyPr>
          <a:lstStyle/>
          <a:p>
            <a:pPr algn="l">
              <a:lnSpc>
                <a:spcPts val="3919"/>
              </a:lnSpc>
            </a:pPr>
            <a:r>
              <a:rPr lang="en-US" sz="2799">
                <a:solidFill>
                  <a:srgbClr val="000000"/>
                </a:solidFill>
                <a:latin typeface="HK Grotesk"/>
                <a:ea typeface="HK Grotesk"/>
                <a:cs typeface="HK Grotesk"/>
                <a:sym typeface="HK Grotesk"/>
              </a:rPr>
              <a:t>Waste reduction strategy</a:t>
            </a:r>
          </a:p>
        </p:txBody>
      </p:sp>
      <p:sp>
        <p:nvSpPr>
          <p:cNvPr id="49" name="TextBox 49"/>
          <p:cNvSpPr txBox="1"/>
          <p:nvPr/>
        </p:nvSpPr>
        <p:spPr>
          <a:xfrm>
            <a:off x="9708599" y="3608667"/>
            <a:ext cx="3708043" cy="377176"/>
          </a:xfrm>
          <a:prstGeom prst="rect">
            <a:avLst/>
          </a:prstGeom>
        </p:spPr>
        <p:txBody>
          <a:bodyPr lIns="0" tIns="0" rIns="0" bIns="0" rtlCol="0" anchor="t">
            <a:spAutoFit/>
          </a:bodyPr>
          <a:lstStyle/>
          <a:p>
            <a:pPr marL="480358" lvl="1" indent="-240179" algn="l">
              <a:lnSpc>
                <a:spcPts val="3114"/>
              </a:lnSpc>
              <a:buFont typeface="Arial"/>
              <a:buChar char="•"/>
            </a:pPr>
            <a:r>
              <a:rPr lang="en-US" sz="2224">
                <a:solidFill>
                  <a:srgbClr val="000000"/>
                </a:solidFill>
                <a:latin typeface="HK Grotesk"/>
                <a:ea typeface="HK Grotesk"/>
                <a:cs typeface="HK Grotesk"/>
                <a:sym typeface="HK Grotesk"/>
              </a:rPr>
              <a:t>Cluster 1 (3,818 Patients)</a:t>
            </a:r>
          </a:p>
        </p:txBody>
      </p:sp>
      <p:sp>
        <p:nvSpPr>
          <p:cNvPr id="50" name="TextBox 50"/>
          <p:cNvSpPr txBox="1"/>
          <p:nvPr/>
        </p:nvSpPr>
        <p:spPr>
          <a:xfrm>
            <a:off x="9881182" y="5010396"/>
            <a:ext cx="7320637" cy="770923"/>
          </a:xfrm>
          <a:prstGeom prst="rect">
            <a:avLst/>
          </a:prstGeom>
        </p:spPr>
        <p:txBody>
          <a:bodyPr lIns="0" tIns="0" rIns="0" bIns="0" rtlCol="0" anchor="t">
            <a:spAutoFit/>
          </a:bodyPr>
          <a:lstStyle/>
          <a:p>
            <a:pPr algn="l">
              <a:lnSpc>
                <a:spcPts val="3114"/>
              </a:lnSpc>
            </a:pPr>
            <a:r>
              <a:rPr lang="en-US" sz="2224">
                <a:solidFill>
                  <a:srgbClr val="000000"/>
                </a:solidFill>
                <a:latin typeface="HK Grotesk"/>
                <a:ea typeface="HK Grotesk"/>
                <a:cs typeface="HK Grotesk"/>
                <a:sym typeface="HK Grotesk"/>
              </a:rPr>
              <a:t> - Prescribe cheap oral iron for mild cases (HGB &gt; 11)</a:t>
            </a:r>
          </a:p>
          <a:p>
            <a:pPr algn="l">
              <a:lnSpc>
                <a:spcPts val="3114"/>
              </a:lnSpc>
            </a:pPr>
            <a:r>
              <a:rPr lang="en-US" sz="2224">
                <a:solidFill>
                  <a:srgbClr val="000000"/>
                </a:solidFill>
                <a:latin typeface="HK Grotesk"/>
                <a:ea typeface="HK Grotesk"/>
                <a:cs typeface="HK Grotesk"/>
                <a:sym typeface="HK Grotesk"/>
              </a:rPr>
              <a:t> - Reserve expensive IV iron for severe anemia (HGB &lt; 8)</a:t>
            </a:r>
          </a:p>
        </p:txBody>
      </p:sp>
      <p:sp>
        <p:nvSpPr>
          <p:cNvPr id="51" name="TextBox 51"/>
          <p:cNvSpPr txBox="1"/>
          <p:nvPr/>
        </p:nvSpPr>
        <p:spPr>
          <a:xfrm>
            <a:off x="9705617" y="6726813"/>
            <a:ext cx="4555774" cy="377176"/>
          </a:xfrm>
          <a:prstGeom prst="rect">
            <a:avLst/>
          </a:prstGeom>
        </p:spPr>
        <p:txBody>
          <a:bodyPr lIns="0" tIns="0" rIns="0" bIns="0" rtlCol="0" anchor="t">
            <a:spAutoFit/>
          </a:bodyPr>
          <a:lstStyle/>
          <a:p>
            <a:pPr marL="480358" lvl="1" indent="-240179" algn="l">
              <a:lnSpc>
                <a:spcPts val="3114"/>
              </a:lnSpc>
              <a:buFont typeface="Arial"/>
              <a:buChar char="•"/>
            </a:pPr>
            <a:r>
              <a:rPr lang="en-US" sz="2224">
                <a:solidFill>
                  <a:srgbClr val="000000"/>
                </a:solidFill>
                <a:latin typeface="HK Grotesk"/>
                <a:ea typeface="HK Grotesk"/>
                <a:cs typeface="HK Grotesk"/>
                <a:sym typeface="HK Grotesk"/>
              </a:rPr>
              <a:t>Cluster 4 (Inflammation Group)</a:t>
            </a:r>
          </a:p>
        </p:txBody>
      </p:sp>
      <p:sp>
        <p:nvSpPr>
          <p:cNvPr id="52" name="TextBox 52"/>
          <p:cNvSpPr txBox="1"/>
          <p:nvPr/>
        </p:nvSpPr>
        <p:spPr>
          <a:xfrm>
            <a:off x="9881182" y="7758989"/>
            <a:ext cx="7070920" cy="1160828"/>
          </a:xfrm>
          <a:prstGeom prst="rect">
            <a:avLst/>
          </a:prstGeom>
        </p:spPr>
        <p:txBody>
          <a:bodyPr lIns="0" tIns="0" rIns="0" bIns="0" rtlCol="0" anchor="t">
            <a:spAutoFit/>
          </a:bodyPr>
          <a:lstStyle/>
          <a:p>
            <a:pPr algn="l">
              <a:lnSpc>
                <a:spcPts val="3114"/>
              </a:lnSpc>
            </a:pPr>
            <a:r>
              <a:rPr lang="en-US" sz="2224">
                <a:solidFill>
                  <a:srgbClr val="000000"/>
                </a:solidFill>
                <a:latin typeface="HK Grotesk"/>
                <a:ea typeface="HK Grotesk"/>
                <a:cs typeface="HK Grotesk"/>
                <a:sym typeface="HK Grotesk"/>
              </a:rPr>
              <a:t> ✔ Auto-order CRP test</a:t>
            </a:r>
          </a:p>
          <a:p>
            <a:pPr algn="l">
              <a:lnSpc>
                <a:spcPts val="3114"/>
              </a:lnSpc>
            </a:pPr>
            <a:r>
              <a:rPr lang="en-US" sz="2224">
                <a:solidFill>
                  <a:srgbClr val="000000"/>
                </a:solidFill>
                <a:latin typeface="HK Grotesk"/>
                <a:ea typeface="HK Grotesk"/>
                <a:cs typeface="HK Grotesk"/>
                <a:sym typeface="HK Grotesk"/>
              </a:rPr>
              <a:t> ✔ Auto-order Rheumatoid Factor test</a:t>
            </a:r>
          </a:p>
          <a:p>
            <a:pPr algn="l">
              <a:lnSpc>
                <a:spcPts val="3114"/>
              </a:lnSpc>
            </a:pPr>
            <a:r>
              <a:rPr lang="en-US" sz="2224">
                <a:solidFill>
                  <a:srgbClr val="000000"/>
                </a:solidFill>
                <a:latin typeface="HK Grotesk"/>
                <a:ea typeface="HK Grotesk"/>
                <a:cs typeface="HK Grotesk"/>
                <a:sym typeface="HK Grotesk"/>
              </a:rPr>
              <a:t> ✖ Cancel unnecessary iron panel (saves $65 per patient)</a:t>
            </a:r>
          </a:p>
        </p:txBody>
      </p:sp>
      <p:sp>
        <p:nvSpPr>
          <p:cNvPr id="53" name="TextBox 53"/>
          <p:cNvSpPr txBox="1"/>
          <p:nvPr/>
        </p:nvSpPr>
        <p:spPr>
          <a:xfrm>
            <a:off x="9881182" y="7260180"/>
            <a:ext cx="6772013" cy="377176"/>
          </a:xfrm>
          <a:prstGeom prst="rect">
            <a:avLst/>
          </a:prstGeom>
        </p:spPr>
        <p:txBody>
          <a:bodyPr lIns="0" tIns="0" rIns="0" bIns="0" rtlCol="0" anchor="t">
            <a:spAutoFit/>
          </a:bodyPr>
          <a:lstStyle/>
          <a:p>
            <a:pPr algn="l">
              <a:lnSpc>
                <a:spcPts val="3114"/>
              </a:lnSpc>
            </a:pPr>
            <a:r>
              <a:rPr lang="en-US" sz="2224">
                <a:solidFill>
                  <a:srgbClr val="000000"/>
                </a:solidFill>
                <a:latin typeface="HK Grotesk"/>
                <a:ea typeface="HK Grotesk"/>
                <a:cs typeface="HK Grotesk"/>
                <a:sym typeface="HK Grotesk"/>
              </a:rPr>
              <a:t>To avoid ordering iron tests despite high ferritin levels:</a:t>
            </a:r>
          </a:p>
        </p:txBody>
      </p:sp>
      <p:sp>
        <p:nvSpPr>
          <p:cNvPr id="54" name="TextBox 54"/>
          <p:cNvSpPr txBox="1"/>
          <p:nvPr/>
        </p:nvSpPr>
        <p:spPr>
          <a:xfrm>
            <a:off x="9881182" y="4116500"/>
            <a:ext cx="7443395" cy="763239"/>
          </a:xfrm>
          <a:prstGeom prst="rect">
            <a:avLst/>
          </a:prstGeom>
        </p:spPr>
        <p:txBody>
          <a:bodyPr lIns="0" tIns="0" rIns="0" bIns="0" rtlCol="0" anchor="t">
            <a:spAutoFit/>
          </a:bodyPr>
          <a:lstStyle/>
          <a:p>
            <a:pPr algn="l">
              <a:lnSpc>
                <a:spcPts val="3114"/>
              </a:lnSpc>
            </a:pPr>
            <a:r>
              <a:rPr lang="en-US" sz="2224">
                <a:solidFill>
                  <a:srgbClr val="000000"/>
                </a:solidFill>
                <a:latin typeface="HK Grotesk"/>
                <a:ea typeface="HK Grotesk"/>
                <a:cs typeface="HK Grotesk"/>
                <a:sym typeface="HK Grotesk"/>
              </a:rPr>
              <a:t>Currently All anemia patients receive the same iron pills, to prevent that:</a:t>
            </a:r>
          </a:p>
        </p:txBody>
      </p:sp>
      <p:sp>
        <p:nvSpPr>
          <p:cNvPr id="55" name="TextBox 55"/>
          <p:cNvSpPr txBox="1"/>
          <p:nvPr/>
        </p:nvSpPr>
        <p:spPr>
          <a:xfrm>
            <a:off x="17494177" y="9682446"/>
            <a:ext cx="705849" cy="495263"/>
          </a:xfrm>
          <a:prstGeom prst="rect">
            <a:avLst/>
          </a:prstGeom>
        </p:spPr>
        <p:txBody>
          <a:bodyPr lIns="0" tIns="0" rIns="0" bIns="0" rtlCol="0" anchor="t">
            <a:spAutoFit/>
          </a:bodyPr>
          <a:lstStyle/>
          <a:p>
            <a:pPr algn="r">
              <a:lnSpc>
                <a:spcPts val="3840"/>
              </a:lnSpc>
            </a:pPr>
            <a:r>
              <a:rPr lang="en-US" sz="3200" b="1">
                <a:solidFill>
                  <a:srgbClr val="0048A8"/>
                </a:solidFill>
                <a:latin typeface="HK Grotesk Bold"/>
                <a:ea typeface="HK Grotesk Bold"/>
                <a:cs typeface="HK Grotesk Bold"/>
                <a:sym typeface="HK Grotesk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2028</Words>
  <Application>Microsoft Office PowerPoint</Application>
  <PresentationFormat>Custom</PresentationFormat>
  <Paragraphs>253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HK Grotesk Bold</vt:lpstr>
      <vt:lpstr>HK Grotesk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Analytics</dc:title>
  <cp:lastModifiedBy>Muharrem Kerem Pacaci</cp:lastModifiedBy>
  <cp:revision>2</cp:revision>
  <dcterms:created xsi:type="dcterms:W3CDTF">2006-08-16T00:00:00Z</dcterms:created>
  <dcterms:modified xsi:type="dcterms:W3CDTF">2025-06-01T17:16:00Z</dcterms:modified>
  <dc:identifier>DAGpBsd0UM4</dc:identifier>
</cp:coreProperties>
</file>